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ertura" id="{6478ff26-840e-6af1-a597-19e9079dd9cd}">
          <p14:sldIdLst>
            <p14:sldId id="256"/>
            <p14:sldId id="257"/>
            <p14:sldId id="258"/>
          </p14:sldIdLst>
        </p14:section>
        <p14:section name="A história" id="{e1554495-43e9-3791-5137-3f223d1bb4c5}">
          <p14:sldIdLst>
            <p14:sldId id="259"/>
            <p14:sldId id="260"/>
            <p14:sldId id="261"/>
            <p14:sldId id="262"/>
            <p14:sldId id="263"/>
            <p14:sldId id="264"/>
            <p14:sldId id="265"/>
            <p14:sldId id="266"/>
            <p14:sldId id="267"/>
          </p14:sldIdLst>
        </p14:section>
        <p14:section name="Depois" id="{0612dc6e-c098-fcf6-178c-2e627d7c6b9b}">
          <p14:sldIdLst>
            <p14:sldId id="268"/>
            <p14:sldId id="269"/>
            <p14:sldId id="270"/>
          </p14:sldIdLst>
        </p14:section>
        <p14:section name="Encerramento" id="{e3dcd00a-3fd7-8eb7-2bcb-d79d2941056d}">
          <p14:sldIdLst>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 ABERTURA (antes de começar)
Deixe este slide projetado enquanto os jovens chegam. Se possível, acenda uma lâmpada de LED sobre a mesa e deixe uma Bíblia aberta ao lado (nada de fogo).
Título da aula: "A Palavra nua: o preço e o poder da Escritura". Texto-base: João 8.31-32 e 36.
Contexto em uma frase: hoje é 31 de outubro, Dia da Reforma, e em 2026 se completam 500 anos do primeiro Novo Testamento impresso em inglês (Worms, 1526).
Pronúncia: TIN-dal.
Regra de honestidade para toda a aula: quase todas as cenas vívidas vêm de um único cronista, John Foxe (1563). Quando a cena for só de Foxe, diga sempre "segundo Foxe".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0:01 a 0:05 — INTRODUÇÃO (5 min)
Faça a pergunta do slide e espere respostas reais (R$ 30? R$ 80? "veio no celular, de graça"?).
Depois conte, em um minuto, a cena de Vilvoorde: um homem preso num castelo frio escreveu, em latim, pedindo um gorro mais quente, uma lâmpada para a noite e, sobretudo, os seus livros hebraicos, para continuar estudando a Bíblia. Esse homem se chamava William Tyndale.
Leia a frase do slide. Ela é do próprio Tyndale, no prefácio ao Pentateuco (1530): por isso pode ser citada como palavra dele.
Transição: "Para entender por que alguém pagaria esse preço, precisamos ver o tamanho desta história."
Cuidado: a figura do slide é uma ilustração. Não diga "este era o rosto dele".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0:05 a 0:08 — OS NÚMEROS
Não corra nos números; eles sustentam toda a aula.
• 1526: o primeiro Novo Testamento impresso em inglês traduzido diretamente do grego, em Worms (Alemanha), num livro pequeno, "de bolso".
• 3: de uma tiragem estimada entre 3.000 e 6.000 exemplares, só três sobreviveram (Biblioteca Britânica, Catedral de São Paulo em Londres e Stuttgart). O de Stuttgart, o único completo, foi reencontrado em 1996 numa caixa fechada desde a Segunda Guerra.
• 501: os dias de custódia registrados nas contas oficiais de Brabante.
• 80% a 84%: é o estudo mais citado (Nielson e Skousen, 1998) e mede palavras do Novo Testamento da King James. Não diga "83% da Bíblia inteira" nem "84% palavra por palavra".
Gancho: a conferência da Tyndale Society acontece em Oxford nos dias 28 e 29 de outubro de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0:08 a 0:11 — O MUNDO EM QUE ELE NASCEU
Tyndale nasceu por volta de 1494, em Gloucestershire, oeste da Inglaterra (data e vila incertas).
A Bíblia usada pela Igreja era a Vulgata, em latim. O povo recebia a Escritura aos pedaços: vitrais, sermões, Pai-Nosso, Credo e Mandamentos em inglês. Havia padres devotos e piedade real; o que não havia era a Escritura inteira na língua do povo.
Desde as Constituições de Oxford (1407–1409), era preciso licença do bispo para traduzir e usar traduções novas. A Bíblia de Wycliffe (c. 1382), que estudamos em 2025, era manuscrita, feita do latim e caríssima.
Três coisas tornaram Tyndale possível: a imprensa (Gutenberg, c. 1455), o Novo Testamento grego de Erasmo (1516) e a Reforma (31/10/1517). Erasmo sonhou com o lavrador cantando a Escritura; Tyndale pagou o preço de realizar.
Cuidado: a afixação das teses na porta de Wittenberg é tradição discutida; o certo é que Lutero enviou a carta com as 95 teses ao arcebispo.
Pergunta rápida: "Como seria ouvir o Evangelho só numa língua que você não entende?"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0:11 a 0:14 — A PORTA FECHADA
Antes de Londres, conte em 30 segundos Little Sodbury (c. 1521–1523): Tyndale era capelão e tutor dos filhos de Sir John Walsh. SEGUNDO FOXE, numa discussão, disse a um teólogo: "antes de muitos anos farei que um menino que guia o arado saiba mais da Escritura que o senhor". Diga sempre "segundo Foxe": é a única fonte, e a imagem do lavrador já estava em Erasmo.
Chamado perante o chanceler do bispo, foi tratado, como ele mesmo contou, como a um cão, e ninguém apresentou acusador. Saiu sem condenação.
Em Londres (1523), pediu ao bispo Tunstall que o empregasse para traduzir o Novo Testamento. Resposta: a casa estava cheia. Conclusão de Tyndale: não havia lugar para isso em toda a Inglaterra.
Mas Humphrey Monmouth abriu a casa; disse depois que Tyndale estudava "de noite e de dia".
Aplicação (Atos 16.6-10; Apocalipse 3.8): uma recusa de instituição pode ser redirecionamento. Pergunte: "Que 'não' você recebeu e depois descobriu que era um 'sim' de Deus em outro lugar?"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0:14 a 0:20 — PONTO 1: A PALAVRA PRECISA CHEGAR (2 Timóteo 2.9)
Colônia, 1525: o impressor Peter Quentell começou um livro grande, com notas. Os tipógrafos falaram demais; Johannes Cochlaeus, adversário de Lutero, levou os magistrados a mandar parar. Segundo o próprio Cochlaeus (1549), Tyndale e o frade William Roye fugiram rio acima pelo Reno com as folhas impressas. Destaque: quem registra o livramento é o adversário. Sobrevive um único fragmento (Mateus 1.1 a 22.12) na Biblioteca Britânica.
Worms, 1526: recomeçou em formato pequeno, sem notas, no prelo de Peter Schöffer, o Jovem. No fim, um texto "Ao leitor" pedindo correção e as palavras "Orem por nós".
Em 24/10/1526 o bispo Tunstall pregou contra o livro em Paul's Cross e exemplares foram queimados.
SEGUNDO FOXE, o mercador Augustine Packington ofereceu-se ao bispo para comprar os livros que sobravam: "o bispo de Londres ficou com os livros, Packington com os agradecimentos, e Tyndale com o dinheiro". Com ele, Tyndale corrigiu e reimprimiu. Leia Gênesis 50.20.
Pergunta: "O fogo destruiu exemplares e não o texto. Qual é a diferença entre o que pode ser queimado e o que não pode?"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0:20 a 0:24 — UMA SÓ NOTA
De Antuérpia, a partir de 1528 ou 1529, Tyndale publicou A Obediência de um Cristão (1528), o Pentateuco traduzido do hebraico (1530) e outras obras. Em A Prática dos Prelados (1530) escreveu contra o divórcio de Henrique VIII, o que o afastou do rei.
Mesmo assim, em 1531, o rei mandou Stephen Vaughan persuadi-lo a voltar. Segundo Vaughan, Tyndale se comoveu até as lágrimas, mas pôs uma condição só: que o rei concedesse ao povo um texto simples das Escrituras. Em troca, ofereceria o próprio corpo a qualquer pena. O rei não concedeu. Fonte: carta de Vaughan ao rei, 20/5/1531 (Letters and Papers, v. 5, nº 246).
A expressão "uma só nota" é de outra carta de Vaughan a Cromwell (junho de 1531).
Aplicação (Filipenses 3.13-14; Salmo 27.4): foco não é teimosia; é saber para que se vive.
Pergunte e deixe 20 segundos de silêncio: "Qual é a 'nota única' da sua vida hoje?"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0:24 a 0:28 — TYNDALE × MORE
Trate Thomas More com respeito: é santo para a Igreja Católica. Não faça mocinho e vilão.
More, humanista e chanceler (1529–1532), publicou em 1529 o Diálogo sobre as Heresias. Tyndale respondeu em 1531; More replicou na Confutação (1532–1533), com cerca de meio milhão de palavras.
A acusação de More: o Novo Testamento estava mal traduzido "em mais de mil textos, contados por número" (Diálogo, III.8). Ou seja: mil trechos mal traduzidos.
More foi decapitado por Henrique VIII em 6 de julho de 1535, por recusar a supremacia do rei sobre a Igreja. Mas, durante a chancelaria dele, hereges foram queimados (as fontes falam em quatro a seis), entre eles Tewkesbury e Bayfield, por abrigar ou distribuir os Novos Testamentos de Tyndale.
Diga assim: "Tyndale e More discordavam sobre o que a Bíblia diz e sobre quem pode lê-la. Os dois amavam a Deus e morreram por suas convicções. Nós aprendemos com a coragem de ambos e com o erro de uma época que queimava pessoas."
Pergunta (grupos depois): "O que aprendemos sobre divergir sem destruir?"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0:28 a 0:33 — PONTO 2: A PALAVRA PRECISA SER LIDA E OBEDECIDA
Mostre as seis trocas: à esquerda, a palavra tradicional que More defendia; à direita, a escolha de Tyndale a partir do grego. Cada troca desmontava, na linguagem, um pedaço do edifício sacerdotal da época; More percebeu isso. Os estudiosos hoje dizem que Tyndale tinha razões filológicas sérias e que os dois eram humanistas: foi o choque de duas visões da Igreja (status: acadêmico).
• "Igreja" (ekklesia), para o povo, eram os clérigos; "congregação" é a multidão dos que creem.
• "Penitência" passava pelo padre; "arrepender-se" é mudar a mente.
• "Confessar/reconhecer" (homologeo) é considerado por um estudioso o ponto mais fraco de Tyndale: seja honesto.
Ligue com João 8.31: "se permanecerdes" vem antes de "conhecereis". Tyndale queria o povo lendo. Ter a Bíblia na estante não é permanecer nela (Tiago 1.22-25).
Pergunta: "Palavras mudam doutrinas? Dê um exemplo de hoje (graça, igreja, pecado). Quem 'controla' o vocabulário religioso na sua igreja, na escola, na internet?"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0:33 a 0:37 — A FÉ QUE TRABALHA E O FALSO AMIGO
Desde o verão de 1534, Tyndale foi hóspede de Thomas Poyntz, em Antuérpia. Ali terminou a revisão do Novo Testamento (novembro de 1534, mais de 4.000 alterações).
SEGUNDO FOXE (relato que parece vir de quem o conheceu): era "muito frugal, magro de corpo, grande estudioso"; na segunda visitava refugiados ingleses pobres e doentes; no sábado procurava famílias sobrecarregadas de filhos e idosos. Aos domingos lia a Escritura aos mercadores.
A frase do slide é do prólogo aos Romanos (1534), adaptado de Lutero: fé e obras não se separam (Tiago 2.17; Gálatas 5.6).
O falso amigo, SEGUNDO FOXE: Henry Phillips, elegante, ganhou a confiança de Tyndale; pediu quarenta xelins e recebeu; no corredor estreito, apontou por cima da cabeça de Tyndale para os oficiais. A data é discutida (abril ou maio de 1535). Poyntz tentou salvá-lo e, segundo Foxe, "com a ajuda de Deus", escapou depois pelo portão da cidade.
Dois anos antes, Tyndale escrevera a Frith: "Não temas os que ameaçam, nem confies nos que falam com doçura."
Pergunta: "Como confiar sem ser ingênuo? E como perdoar quem nos trai (Lucas 23.34)?"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0:37 a 0:41 — PONTO 3: A PALAVRA CUSTA E LIBERTA
Tyndale passou 501 dias no castelo de Vilvoorde, perto de Bruxelas (contas oficiais de Brabante).
Do inverno de 1535–1536 sobrevive uma carta dele, em latim, de próprio punho, nos Arquivos Gerais do Reino, em Bruxelas, provavelmente ao governador do castelo. Ele pede: um gorro mais quente (sofria de frio na cabeça e de catarro), uma túnica mais quente, licença para ter uma lâmpada à noite ("é enfadonho ficar sentado sozinho no escuro") e, sobretudo, a Bíblia hebraica, a gramática e o vocabulário hebraico. O latim diz "lucerna": lâmpada, não vela.
Compare com Paulo pedindo a capa e os livros (2 Timóteo 4.13). Não há registro de que o pedido tenha sido atendido: não diga que foi.
SEGUNDO FOXE: os guardas diziam que, "se ele não fosse um bom cristão, não sabiam a quem se poderia tomar por um"; diz-se que converteu o carcereiro, a filha e outros da casa; o procurador-geral o chamou de "homem douto, bom e piedoso".
Honestidade: nem toda oração por livramento termina em livramento (Hebreus 11.35-38). A fé de Tyndale é "Deus está comigo, no livramento e na prisão".
Pergunta: "O que você pediria no escuro?"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0:41 a 0:45 — ABRE OS OLHOS DO REI
Fale com sobriedade, uma única vez, e sem descrever a cena: o processo foi escrito e longo; teólogos de Lovaina (Latomus, Tapper) examinaram as ideias dele; segundo os historiadores, as acusações foram de heresia (justificação só pela fé, purgatório, invocação dos santos), e não o ato de traduzir. Foi degradado do sacerdócio no início de agosto de 1536 e executado em outubro de 1536 (tradição: 6 de outubro; para alguns estudiosos, fim de setembro). Não acrescente detalhes; volte à mensagem.
SEGUNDO FOXE, ele clamou em alta voz: "Senhor, abre os olhos do rei da Inglaterra!" Os contemporâneos não registram essas palavras; por isso, sempre "segundo Foxe".
Uma carta a Cromwell de dezembro de 1536 fala da "paciente sofrência do Mestre Tyndale" naquela hora.
Atenção ao tom: não glorificar o sofrimento; valorizar a fidelidade. A última oração foi intercessão por quem o perseguia (1 Timóteo 2.1-2).
Pergunta: "Qual seria a sua última oração? Por qual 'rei' você precisa orar pelo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a 0:48 — A RESPOSTA: 1535–1539
Leia a linha do tempo devagar.
• 1535: a Bíblia de Miles Coverdale, primeira completa impressa em inglês (impressão concluída em 4/10/1535, quando Tyndale ainda estava preso), usou o Pentateuco e o Novo Testamento de Tyndale.
• 1537: a Bíblia de Matthew, editada por John Rogers, amigo de Tyndale, trouxe o NT, o Pentateuco e a tradução de Josué a 2 Crônicas que ele deixara inédita.
• 1538: Thomas Cromwell mandou que cada igreja tivesse uma Bíblia em inglês "do maior volume".
• 1539: a Grande Bíblia, a primeira Bíblia oficial do rei.
O rei que perseguiu Tyndale acabou mandando pôr nas igrejas uma Bíblia construída sobre o trabalho dele, em geral sem o nome dele.
Contraponto honesto: em 1543 uma lei limitou a leitura da Bíblia (mulheres e pobres excluídos) e visou as traduções de Tyndale; foi revogada em 1547.
"A oração foi respondida" é leitura de fé (Provérbios 21.1; Isaías 55.10-11): não provamos a causa, mas vemos o encaixe. A KJV recebeu Tyndale por meio das Bíblias intermediárias (Matthew, Grande Bíblia, Genebra, Bispos).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0:48 a 0:51 — DE TYNDALE AO BRASIL
Diga assim: "Almeida traduziu a partir dos originais, como Tyndale. O que liga a nossa Bíblia em português à de Tyndale é o mesmo princípio: a Palavra de Deus na língua do povo."
João Ferreira de Almeida (nascido em Portugal, 1628) foi pastor reformado no Oriente; começou a traduzir o NT por volta de 1645, a partir do Texto Recebido grego; o NT saiu em Amsterdã em 1681. A Companhia das Índias Orientais mandou destruir a primeira edição.
O elo institucional são as Sociedades Bíblicas: a Britânica e Estrangeira (1804), que encomendou a estátua de Tyndale em Londres (1884), e a Sociedade Bíblica do Brasil (10/6/1948), lema "Dar a Bíblia à Pátria".
Números (reconfira antes de projetar, mudam todo ano): Bíblia completa em mais de 800 línguas; alguma parte em mais de 4.000; segundo o Wycliffe (1/8/2025), 544 línguas vivas sem início de tradução, faladas por cerca de 36,8 milhões de pessoas.
Convite: mostre a Bíblia Devocional McCheyne (McCheyne foi o herói de fevereiro). Proponha começar o plano de leitura esta semana.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0:51 a 0:53 — TYNDALE ERA COMO NÓS? (2 min, honestidade)
Tyndale (c. 1494–1536) é anterior a Armínio (n. 1560), a Wesley (n. 1703) e ao pentecostalismo (1906). Era um reformador do século XVI: aprendemos com ele sem fingir que concordava com tudo o que cremos.
Convergências: a Escritura como autoridade e na língua do povo (o nosso lema); a fé viva que gera obras. Wesley, em 24/5/1738, em Aldersgate Street, sentiu o coração "estranhamente aquecido" ao ouvir o prefácio de Lutero aos Romanos, texto que Tyndale também adaptou. Não diga que se lia a tradução de Tyndale: não sabemos qual era.
O Espírito para todos: Tyndale questionou quem queria reservar o Espírito ao clero. É um eco real com o espírito pentecostal, mas não encontramos nele o batismo no Espírito como experiência posterior à conversão nem o falar em línguas.
Diferenças: eleição (Tyndale ensina a eleição; os estudiosos discutem como a entendia) e batismo infantil. Sobre a Ceia, ele a via como memorial.
Frase para fechar: aprender com um irmão de outra época não exige concordar com tudo.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0:53 a 0:58 — GRUPOS PEQUENOS
Divida em grupos de 4 a 6, com um líder por grupo. Cada grupo escolhe UMA pergunta e conversa por 4 minutos; depois, um voluntário resume em uma frase.
Pergunta 1 (autoridade e humildade): ligue com o quarto ponto do estudo. Tyndale tratou a Bíblia com autoridade e a própria tradução com humildade: pediu correção em 1526 e publicou mais de 4.000 alterações em 1534.
Pergunta 2 (divergir sem destruir): lembre o "preço humano" do slide Tyndale × More. Ninguém aqui ataca pessoas ou tradições; condenamos a violência, não as pessoas.
Pergunta 3 (as línguas): use os dados do slide anterior (544 línguas vivas sem início de tradução, Wycliffe 2025; reconfira antes).
Outras perguntas da seção 17, se houver tempo: "O que é permanecer na Palavra no dia a dia, além de ler?"; "Como valorizar histórias de fé sem inventar detalhes?"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0:58 a 1:00 — APLICAÇÃO, APELO E ORAÇÃO
Leia o versículo junto com a turma, na Bíblia que a igreja usa. Lembre: o verso 31 vem antes do 32. A libertação não vem de saber que existe uma Bíblia, mas de permanecer nela.
Três ações (a mensagem em uma frase: "A Palavra de Deus pertence ao povo de Deus, e vale qualquer preço para que ela chegue a ele"):
1) RECEBER: ler a Bíblia como quem recebeu um presente caro.
2) LER: escolher um plano (a Bíblia Devocional McCheyne) e permanecer.
3) DAR: apoiar, com oração, oferta ou ida, quem leva a Bíblia às línguas que ainda não a têm.
Oração "Abre os olhos", em três pedidos: (1) pelos povos sem a Bíblia na própria língua; (2) pelas autoridades do Brasil (1 Timóteo 2.1-2); (3) pelos tradutores e missionários (Mateus 9.37-38). Ao citar a oração de Tyndale, diga "segundo Foxe".
Termine com gratidão e missão, nunca com medo. Última palavra: "Orem por nós", as palavras finais do prefácio de 1526.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LARO">
    <p:bg>
      <p:bgPr>
        <a:solidFill>
          <a:schemeClr val="bg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rtlCol="0"/>
          <a:lstStyle>
            <a:lvl1pPr indent="0" marL="0">
              <a:buNone/>
              <a:defRPr lang="en-US" sz="1000" b="1" spc="300" kern="0" dirty="0">
                <a:solidFill>
                  <a:schemeClr val="accent2"/>
                </a:solidFill>
                <a:latin typeface="Segoe UI" pitchFamily="34" charset="0"/>
                <a:ea typeface="Segoe UI" pitchFamily="34" charset="-122"/>
                <a:cs typeface="Segoe UI" pitchFamily="34" charset="-120"/>
              </a:defRPr>
            </a:lvl1pPr>
          </a:lstStyle>
          <a:p>
            <a:pPr indent="0" marL="0">
              <a:buNone/>
            </a:pP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rtlCol="0"/>
          <a:lstStyle>
            <a:lvl1pPr algn="l" indent="0" marL="0">
              <a:buNone/>
              <a:defRPr lang="en-US" sz="2800" b="1" dirty="0">
                <a:solidFill>
                  <a:schemeClr val="tx2"/>
                </a:solidFill>
                <a:latin typeface="Georgia" pitchFamily="34" charset="0"/>
                <a:ea typeface="Georgia" pitchFamily="34" charset="-122"/>
                <a:cs typeface="Georgia" pitchFamily="34" charset="-120"/>
              </a:defRPr>
            </a:lvl1pPr>
          </a:lstStyle>
          <a:p>
            <a:pPr algn="l" indent="0" marL="0">
              <a:buNone/>
            </a:pPr>
            <a:endParaRPr lang="en-US" sz="2800" dirty="0"/>
          </a:p>
        </p:txBody>
      </p:sp>
      <p:sp>
        <p:nvSpPr>
          <p:cNvPr id="4" name="Text 0"/>
          <p:cNvSpPr/>
          <p:nvPr/>
        </p:nvSpPr>
        <p:spPr>
          <a:xfrm>
            <a:off x="548640" y="4754880"/>
            <a:ext cx="5943600" cy="228600"/>
          </a:xfrm>
          <a:prstGeom prst="rect">
            <a:avLst/>
          </a:prstGeom>
          <a:noFill/>
          <a:ln/>
        </p:spPr>
        <p:txBody>
          <a:bodyPr wrap="square" lIns="0" tIns="0" rIns="0" bIns="0" rtlCol="0" anchor="ctr"/>
          <a:lstStyle/>
          <a:p>
            <a:pPr indent="0" marL="0">
              <a:buNone/>
            </a:pPr>
            <a:r>
              <a:rPr lang="en-US" sz="900" spc="200" kern="0" dirty="0">
                <a:solidFill>
                  <a:schemeClr val="accent4"/>
                </a:solidFill>
                <a:latin typeface="Segoe UI" pitchFamily="34" charset="0"/>
                <a:ea typeface="Segoe UI" pitchFamily="34" charset="-122"/>
                <a:cs typeface="Segoe UI" pitchFamily="34" charset="-120"/>
              </a:rPr>
              <a:t>A PALAVRA NUA · JORNADA DE ORAÇÃO · ADME</a:t>
            </a:r>
            <a:endParaRPr lang="en-US" sz="9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SCURO">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rtlCol="0"/>
          <a:lstStyle>
            <a:lvl1pPr indent="0" marL="0">
              <a:buNone/>
              <a:defRPr lang="en-US" sz="1000" b="1" spc="300" kern="0" dirty="0">
                <a:solidFill>
                  <a:schemeClr val="accent1"/>
                </a:solidFill>
                <a:latin typeface="Segoe UI" pitchFamily="34" charset="0"/>
                <a:ea typeface="Segoe UI" pitchFamily="34" charset="-122"/>
                <a:cs typeface="Segoe UI" pitchFamily="34" charset="-120"/>
              </a:defRPr>
            </a:lvl1pPr>
          </a:lstStyle>
          <a:p>
            <a:pPr indent="0" marL="0">
              <a:buNone/>
            </a:pP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rtlCol="0"/>
          <a:lstStyle>
            <a:lvl1pPr algn="l" indent="0" marL="0">
              <a:buNone/>
              <a:defRPr lang="en-US" sz="2800" b="1" dirty="0">
                <a:solidFill>
                  <a:schemeClr val="bg1"/>
                </a:solidFill>
                <a:latin typeface="Georgia" pitchFamily="34" charset="0"/>
                <a:ea typeface="Georgia" pitchFamily="34" charset="-122"/>
                <a:cs typeface="Georgia" pitchFamily="34" charset="-120"/>
              </a:defRPr>
            </a:lvl1pPr>
          </a:lstStyle>
          <a:p>
            <a:pPr algn="l" indent="0" marL="0">
              <a:buNone/>
            </a:pPr>
            <a:endParaRPr lang="en-US" sz="2800" dirty="0"/>
          </a:p>
        </p:txBody>
      </p:sp>
      <p:sp>
        <p:nvSpPr>
          <p:cNvPr id="4" name="Text 0"/>
          <p:cNvSpPr/>
          <p:nvPr/>
        </p:nvSpPr>
        <p:spPr>
          <a:xfrm>
            <a:off x="548640" y="4754880"/>
            <a:ext cx="5943600" cy="228600"/>
          </a:xfrm>
          <a:prstGeom prst="rect">
            <a:avLst/>
          </a:prstGeom>
          <a:noFill/>
          <a:ln/>
        </p:spPr>
        <p:txBody>
          <a:bodyPr wrap="square" lIns="0" tIns="0" rIns="0" bIns="0" rtlCol="0" anchor="ctr"/>
          <a:lstStyle/>
          <a:p>
            <a:pPr indent="0" marL="0">
              <a:buNone/>
            </a:pPr>
            <a:r>
              <a:rPr lang="en-US" sz="900" spc="200" kern="0" dirty="0">
                <a:solidFill>
                  <a:srgbClr val="B9B2A2"/>
                </a:solidFill>
                <a:latin typeface="Segoe UI" pitchFamily="34" charset="0"/>
                <a:ea typeface="Segoe UI" pitchFamily="34" charset="-122"/>
                <a:cs typeface="Segoe UI" pitchFamily="34" charset="-120"/>
              </a:rPr>
              <a:t>A PALAVRA NUA · JORNADA DE ORAÇÃO · ADME</a:t>
            </a:r>
            <a:endParaRPr lang="en-US" sz="9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B2A2"/>
                </a:solidFill>
                <a:latin typeface="Segoe UI"/>
                <a:ea typeface="Segoe UI"/>
                <a:cs typeface="Segoe UI"/>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APA">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502920"/>
            <a:ext cx="4572000" cy="274320"/>
          </a:xfrm>
          <a:prstGeom prst="rect">
            <a:avLst/>
          </a:prstGeom>
          <a:noFill/>
          <a:ln/>
        </p:spPr>
        <p:txBody>
          <a:bodyPr wrap="square" lIns="0" tIns="0" rIns="0" bIns="0" rtlCol="0" anchor="t"/>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SÉRIE HERÓIS DA FÉ · JORNADA DE ORAÇÃO</a:t>
            </a:r>
            <a:endParaRPr lang="en-US" sz="1000" dirty="0"/>
          </a:p>
        </p:txBody>
      </p:sp>
      <p:sp>
        <p:nvSpPr>
          <p:cNvPr id="3" name="Text 1"/>
          <p:cNvSpPr txBox="1"/>
          <p:nvPr/>
        </p:nvSpPr>
        <p:spPr>
          <a:xfrm>
            <a:off x="548640" y="868680"/>
            <a:ext cx="4572000" cy="1600200"/>
          </a:xfrm>
          <a:prstGeom prst="rect">
            <a:avLst/>
          </a:prstGeom>
          <a:noFill/>
          <a:ln/>
        </p:spPr>
        <p:txBody>
          <a:bodyPr wrap="square" lIns="0" tIns="0" rIns="0" bIns="0" rtlCol="0" anchor="t"/>
          <a:lstStyle/>
          <a:p>
            <a:pPr indent="0" marL="0">
              <a:lnSpc>
                <a:spcPct val="92000"/>
              </a:lnSpc>
              <a:buNone/>
            </a:pPr>
            <a:r>
              <a:rPr lang="en-US" sz="5000" b="1" dirty="0">
                <a:solidFill>
                  <a:schemeClr val="accent1"/>
                </a:solidFill>
                <a:latin typeface="Georgia" pitchFamily="34" charset="0"/>
                <a:ea typeface="Georgia" pitchFamily="34" charset="-122"/>
                <a:cs typeface="Georgia" pitchFamily="34" charset="-120"/>
              </a:rPr>
              <a:t>A PALAVRA</a:t>
            </a:r>
            <a:endParaRPr lang="en-US" sz="5000" dirty="0"/>
          </a:p>
          <a:p>
            <a:pPr indent="0" marL="0">
              <a:lnSpc>
                <a:spcPct val="92000"/>
              </a:lnSpc>
              <a:buNone/>
            </a:pPr>
            <a:r>
              <a:rPr lang="en-US" sz="5000" b="1" dirty="0">
                <a:solidFill>
                  <a:schemeClr val="accent1"/>
                </a:solidFill>
                <a:latin typeface="Georgia" pitchFamily="34" charset="0"/>
                <a:ea typeface="Georgia" pitchFamily="34" charset="-122"/>
                <a:cs typeface="Georgia" pitchFamily="34" charset="-120"/>
              </a:rPr>
              <a:t>NUA</a:t>
            </a:r>
            <a:endParaRPr lang="en-US" sz="5000" dirty="0"/>
          </a:p>
        </p:txBody>
      </p:sp>
      <p:sp>
        <p:nvSpPr>
          <p:cNvPr id="4" name="Text 2"/>
          <p:cNvSpPr txBox="1"/>
          <p:nvPr/>
        </p:nvSpPr>
        <p:spPr>
          <a:xfrm>
            <a:off x="548640" y="2606040"/>
            <a:ext cx="4206240" cy="685800"/>
          </a:xfrm>
          <a:prstGeom prst="rect">
            <a:avLst/>
          </a:prstGeom>
          <a:noFill/>
          <a:ln/>
        </p:spPr>
        <p:txBody>
          <a:bodyPr wrap="square" lIns="0" tIns="0" rIns="0" bIns="0" rtlCol="0" anchor="t"/>
          <a:lstStyle/>
          <a:p>
            <a:pPr indent="0" marL="0">
              <a:buNone/>
            </a:pPr>
            <a:r>
              <a:rPr lang="en-US" sz="1600" i="1" dirty="0">
                <a:solidFill>
                  <a:schemeClr val="bg2"/>
                </a:solidFill>
                <a:latin typeface="Georgia" pitchFamily="34" charset="0"/>
                <a:ea typeface="Georgia" pitchFamily="34" charset="-122"/>
                <a:cs typeface="Georgia" pitchFamily="34" charset="-120"/>
              </a:rPr>
              <a:t>William Tyndale e o Novo Testamento que chegou às mãos do povo</a:t>
            </a:r>
            <a:endParaRPr lang="en-US" sz="1600" dirty="0"/>
          </a:p>
        </p:txBody>
      </p:sp>
      <p:sp>
        <p:nvSpPr>
          <p:cNvPr id="5" name="Text 3"/>
          <p:cNvSpPr txBox="1"/>
          <p:nvPr/>
        </p:nvSpPr>
        <p:spPr>
          <a:xfrm>
            <a:off x="548640" y="3383280"/>
            <a:ext cx="4297680" cy="594360"/>
          </a:xfrm>
          <a:prstGeom prst="rect">
            <a:avLst/>
          </a:prstGeom>
          <a:noFill/>
          <a:ln/>
        </p:spPr>
        <p:txBody>
          <a:bodyPr wrap="square" lIns="0" tIns="0" rIns="0" bIns="0" rtlCol="0" anchor="t"/>
          <a:lstStyle/>
          <a:p>
            <a:pPr indent="0" marL="0">
              <a:buNone/>
            </a:pPr>
            <a:r>
              <a:rPr lang="en-US" sz="1800" b="1" dirty="0">
                <a:solidFill>
                  <a:schemeClr val="accent1"/>
                </a:solidFill>
                <a:latin typeface="Georgia" pitchFamily="34" charset="0"/>
                <a:ea typeface="Georgia" pitchFamily="34" charset="-122"/>
                <a:cs typeface="Georgia" pitchFamily="34" charset="-120"/>
              </a:rPr>
              <a:t>1526 – 2026</a:t>
            </a:r>
            <a:endParaRPr lang="en-US" sz="1400" dirty="0"/>
          </a:p>
          <a:p>
            <a:pPr indent="0" marL="0">
              <a:buNone/>
            </a:pPr>
            <a:r>
              <a:rPr lang="en-US" sz="1200" dirty="0">
                <a:solidFill>
                  <a:schemeClr val="accent1"/>
                </a:solidFill>
                <a:latin typeface="Segoe UI" pitchFamily="34" charset="0"/>
                <a:ea typeface="Segoe UI" pitchFamily="34" charset="-122"/>
                <a:cs typeface="Segoe UI" pitchFamily="34" charset="-120"/>
              </a:rPr>
              <a:t>500 anos do Novo Testamento de Tyndale</a:t>
            </a:r>
            <a:endParaRPr lang="en-US" sz="1400" dirty="0"/>
          </a:p>
        </p:txBody>
      </p:sp>
      <p:sp>
        <p:nvSpPr>
          <p:cNvPr id="6" name="Text 4"/>
          <p:cNvSpPr txBox="1"/>
          <p:nvPr/>
        </p:nvSpPr>
        <p:spPr>
          <a:xfrm>
            <a:off x="548640" y="4069080"/>
            <a:ext cx="4297680" cy="274320"/>
          </a:xfrm>
          <a:prstGeom prst="rect">
            <a:avLst/>
          </a:prstGeom>
          <a:noFill/>
          <a:ln/>
        </p:spPr>
        <p:txBody>
          <a:bodyPr wrap="square" lIns="0" tIns="0" rIns="0" bIns="0" rtlCol="0" anchor="t"/>
          <a:lstStyle/>
          <a:p>
            <a:pPr indent="0" marL="0">
              <a:buNone/>
            </a:pPr>
            <a:r>
              <a:rPr lang="en-US" sz="1200" dirty="0">
                <a:solidFill>
                  <a:srgbClr val="D9D3C5"/>
                </a:solidFill>
                <a:latin typeface="Segoe UI" pitchFamily="34" charset="0"/>
                <a:ea typeface="Segoe UI" pitchFamily="34" charset="-122"/>
                <a:cs typeface="Segoe UI" pitchFamily="34" charset="-120"/>
              </a:rPr>
              <a:t>Jovens · 31 de outubro de 2026 · Dia da Reforma</a:t>
            </a:r>
            <a:endParaRPr lang="en-US" sz="1200" dirty="0"/>
          </a:p>
        </p:txBody>
      </p:sp>
      <p:sp>
        <p:nvSpPr>
          <p:cNvPr id="7" name="Text 5"/>
          <p:cNvSpPr txBox="1"/>
          <p:nvPr/>
        </p:nvSpPr>
        <p:spPr>
          <a:xfrm>
            <a:off x="548640" y="4526280"/>
            <a:ext cx="5486400" cy="274320"/>
          </a:xfrm>
          <a:prstGeom prst="rect">
            <a:avLst/>
          </a:prstGeom>
          <a:noFill/>
          <a:ln/>
        </p:spPr>
        <p:txBody>
          <a:bodyPr wrap="square" lIns="0" tIns="0" rIns="0" bIns="0" rtlCol="0" anchor="t"/>
          <a:lstStyle/>
          <a:p>
            <a:pPr indent="0" marL="0">
              <a:buNone/>
            </a:pPr>
            <a:r>
              <a:rPr lang="en-US" sz="1000" dirty="0">
                <a:solidFill>
                  <a:srgbClr val="B9B2A2"/>
                </a:solidFill>
                <a:latin typeface="Segoe UI" pitchFamily="34" charset="0"/>
                <a:ea typeface="Segoe UI" pitchFamily="34" charset="-122"/>
                <a:cs typeface="Segoe UI" pitchFamily="34" charset="-120"/>
              </a:rPr>
              <a:t>Igreja Assembleia de Deus Marcas do Evangelho · Cariacica-ES</a:t>
            </a:r>
            <a:endParaRPr lang="en-US" sz="1000" dirty="0"/>
          </a:p>
        </p:txBody>
      </p:sp>
      <p:pic>
        <p:nvPicPr>
          <p:cNvPr id="8" name="ilustracao_biblia" descr="/home/claude/kit/work/jovens/png/biblia.png">    </p:cNvPr>
          <p:cNvPicPr>
            <a:picLocks noChangeAspect="1"/>
          </p:cNvPicPr>
          <p:nvPr/>
        </p:nvPicPr>
        <p:blipFill>
          <a:blip r:embed="rId1"/>
          <a:stretch>
            <a:fillRect/>
          </a:stretch>
        </p:blipFill>
        <p:spPr>
          <a:xfrm>
            <a:off x="5074920" y="1051560"/>
            <a:ext cx="3520440" cy="26403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ANTES DE TUDO</a:t>
            </a:r>
            <a:endParaRPr lang="en-US" sz="1000" dirty="0"/>
          </a:p>
        </p:txBody>
      </p:sp>
      <p:sp>
        <p:nvSpPr>
          <p:cNvPr id="3" name="Text 1"/>
          <p:cNvSpPr txBox="1"/>
          <p:nvPr/>
        </p:nvSpPr>
        <p:spPr>
          <a:xfrm>
            <a:off x="548640" y="685800"/>
            <a:ext cx="5120640" cy="1097280"/>
          </a:xfrm>
          <a:prstGeom prst="rect">
            <a:avLst/>
          </a:prstGeom>
          <a:noFill/>
          <a:ln/>
        </p:spPr>
        <p:txBody>
          <a:bodyPr wrap="square" lIns="0" tIns="0" rIns="0" bIns="0" rtlCol="0" anchor="t"/>
          <a:lstStyle/>
          <a:p>
            <a:pPr indent="0" marL="0">
              <a:buNone/>
            </a:pPr>
            <a:r>
              <a:rPr lang="en-US" sz="3000" b="1" dirty="0">
                <a:solidFill>
                  <a:schemeClr val="bg1"/>
                </a:solidFill>
                <a:latin typeface="Georgia" pitchFamily="34" charset="0"/>
                <a:ea typeface="Georgia" pitchFamily="34" charset="-122"/>
                <a:cs typeface="Georgia" pitchFamily="34" charset="-120"/>
              </a:rPr>
              <a:t>Quanto você pagou pela sua Bíblia?</a:t>
            </a:r>
            <a:endParaRPr lang="en-US" sz="3000" dirty="0"/>
          </a:p>
        </p:txBody>
      </p:sp>
      <p:sp>
        <p:nvSpPr>
          <p:cNvPr id="4" name="Text 2"/>
          <p:cNvSpPr txBox="1"/>
          <p:nvPr/>
        </p:nvSpPr>
        <p:spPr>
          <a:xfrm>
            <a:off x="548640" y="1783080"/>
            <a:ext cx="5120640" cy="457200"/>
          </a:xfrm>
          <a:prstGeom prst="rect">
            <a:avLst/>
          </a:prstGeom>
          <a:noFill/>
          <a:ln/>
        </p:spPr>
        <p:txBody>
          <a:bodyPr wrap="square" lIns="0" tIns="0" rIns="0" bIns="0" rtlCol="0" anchor="t"/>
          <a:lstStyle/>
          <a:p>
            <a:pPr indent="0" marL="0">
              <a:buNone/>
            </a:pPr>
            <a:r>
              <a:rPr lang="en-US" sz="2000" i="1" dirty="0">
                <a:solidFill>
                  <a:schemeClr val="accent1"/>
                </a:solidFill>
                <a:latin typeface="Georgia" pitchFamily="34" charset="0"/>
                <a:ea typeface="Georgia" pitchFamily="34" charset="-122"/>
                <a:cs typeface="Georgia" pitchFamily="34" charset="-120"/>
              </a:rPr>
              <a:t>E quanto custou a quem a traduziu?</a:t>
            </a:r>
            <a:endParaRPr lang="en-US" sz="2000" dirty="0"/>
          </a:p>
        </p:txBody>
      </p:sp>
      <p:sp>
        <p:nvSpPr>
          <p:cNvPr id="5" name="cartao_citacao"/>
          <p:cNvSpPr/>
          <p:nvPr/>
        </p:nvSpPr>
        <p:spPr>
          <a:xfrm>
            <a:off x="548640" y="2606040"/>
            <a:ext cx="5120640" cy="1783080"/>
          </a:xfrm>
          <a:prstGeom prst="roundRect">
            <a:avLst>
              <a:gd name="adj" fmla="val 4103"/>
            </a:avLst>
          </a:prstGeom>
          <a:solidFill>
            <a:schemeClr val="accent6"/>
          </a:solidFill>
          <a:ln/>
        </p:spPr>
        <p:txBody>
          <a:bodyPr/>
          <a:p/>
        </p:txBody>
      </p:sp>
      <p:sp>
        <p:nvSpPr>
          <p:cNvPr id="6" name="Text 4"/>
          <p:cNvSpPr txBox="1"/>
          <p:nvPr/>
        </p:nvSpPr>
        <p:spPr>
          <a:xfrm>
            <a:off x="777240" y="2761488"/>
            <a:ext cx="4663440" cy="1143000"/>
          </a:xfrm>
          <a:prstGeom prst="rect">
            <a:avLst/>
          </a:prstGeom>
          <a:noFill/>
          <a:ln/>
        </p:spPr>
        <p:txBody>
          <a:bodyPr wrap="square" lIns="0" tIns="0" rIns="0" bIns="0" rtlCol="0" anchor="t"/>
          <a:lstStyle/>
          <a:p>
            <a:pPr indent="0" marL="0">
              <a:buNone/>
            </a:pPr>
            <a:r>
              <a:rPr lang="en-US" sz="1500" i="1" dirty="0">
                <a:solidFill>
                  <a:schemeClr val="bg2"/>
                </a:solidFill>
                <a:latin typeface="Georgia" pitchFamily="34" charset="0"/>
                <a:ea typeface="Georgia" pitchFamily="34" charset="-122"/>
                <a:cs typeface="Georgia" pitchFamily="34" charset="-120"/>
              </a:rPr>
              <a:t>“Impossível firmar o povo leigo em qualquer verdade, a menos que a Escritura fosse posta claramente diante dos seus olhos na sua língua materna.”</a:t>
            </a:r>
            <a:endParaRPr lang="en-US" sz="1500" dirty="0"/>
          </a:p>
        </p:txBody>
      </p:sp>
      <p:sp>
        <p:nvSpPr>
          <p:cNvPr id="7" name="Text 5"/>
          <p:cNvSpPr txBox="1"/>
          <p:nvPr/>
        </p:nvSpPr>
        <p:spPr>
          <a:xfrm>
            <a:off x="777240" y="4005072"/>
            <a:ext cx="4663440" cy="228600"/>
          </a:xfrm>
          <a:prstGeom prst="rect">
            <a:avLst/>
          </a:prstGeom>
          <a:noFill/>
          <a:ln/>
        </p:spPr>
        <p:txBody>
          <a:bodyPr wrap="square" lIns="0" tIns="0" rIns="0" bIns="0" rtlCol="0" anchor="t"/>
          <a:lstStyle/>
          <a:p>
            <a:pPr indent="0" marL="0">
              <a:buNone/>
            </a:pPr>
            <a:r>
              <a:rPr lang="en-US" sz="1000" b="1" spc="200" kern="0" dirty="0">
                <a:solidFill>
                  <a:schemeClr val="accent1"/>
                </a:solidFill>
                <a:latin typeface="Segoe UI" pitchFamily="34" charset="0"/>
                <a:ea typeface="Segoe UI" pitchFamily="34" charset="-122"/>
                <a:cs typeface="Segoe UI" pitchFamily="34" charset="-120"/>
              </a:rPr>
              <a:t>WILLIAM TYNDALE · PREFÁCIO AO PENTATEUCO (1530)</a:t>
            </a:r>
            <a:endParaRPr lang="en-US" sz="1000" dirty="0"/>
          </a:p>
        </p:txBody>
      </p:sp>
      <p:pic>
        <p:nvPicPr>
          <p:cNvPr id="8" name="ilustracao_tyndale" descr="/home/claude/kit/work/jovens/png/tyndale.png">    </p:cNvPr>
          <p:cNvPicPr>
            <a:picLocks noChangeAspect="1"/>
          </p:cNvPicPr>
          <p:nvPr/>
        </p:nvPicPr>
        <p:blipFill>
          <a:blip r:embed="rId1"/>
          <a:stretch>
            <a:fillRect/>
          </a:stretch>
        </p:blipFill>
        <p:spPr>
          <a:xfrm>
            <a:off x="5989320" y="1188720"/>
            <a:ext cx="2606040" cy="1954530"/>
          </a:xfrm>
          <a:prstGeom prst="rect">
            <a:avLst/>
          </a:prstGeom>
        </p:spPr>
      </p:pic>
      <p:sp>
        <p:nvSpPr>
          <p:cNvPr id="9" name="Text 6"/>
          <p:cNvSpPr txBox="1"/>
          <p:nvPr/>
        </p:nvSpPr>
        <p:spPr>
          <a:xfrm>
            <a:off x="5989320" y="3200400"/>
            <a:ext cx="2606040" cy="457200"/>
          </a:xfrm>
          <a:prstGeom prst="rect">
            <a:avLst/>
          </a:prstGeom>
          <a:noFill/>
          <a:ln/>
        </p:spPr>
        <p:txBody>
          <a:bodyPr wrap="square" lIns="0" tIns="0" rIns="0" bIns="0" rtlCol="0" anchor="t"/>
          <a:lstStyle/>
          <a:p>
            <a:pPr indent="0" marL="0">
              <a:buNone/>
            </a:pPr>
            <a:r>
              <a:rPr lang="en-US" sz="1000" i="1" dirty="0">
                <a:solidFill>
                  <a:srgbClr val="B9B2A2"/>
                </a:solidFill>
                <a:latin typeface="Segoe UI" pitchFamily="34" charset="0"/>
                <a:ea typeface="Segoe UI" pitchFamily="34" charset="-122"/>
                <a:cs typeface="Segoe UI" pitchFamily="34" charset="-120"/>
              </a:rPr>
              <a:t>Ilustração, não retrato: não existe retrato de Tyndale feito em vida.</a:t>
            </a:r>
            <a:endParaRPr lang="en-US" sz="1000" dirty="0"/>
          </a:p>
        </p:txBody>
      </p:sp>
      <p:sp>
        <p:nvSpPr>
          <p:cNvPr id="11"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endParaRPr lang="en-US" sz="28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B2A2"/>
                </a:solidFill>
                <a:latin typeface="Segoe UI"/>
                <a:ea typeface="Segoe UI"/>
                <a:cs typeface="Segoe U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WILLIAM TYNDALE EM QUATRO NÚMEROS</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O tamanho desta história</a:t>
            </a:r>
            <a:endParaRPr lang="en-US" sz="2800" dirty="0"/>
          </a:p>
        </p:txBody>
      </p:sp>
      <p:sp>
        <p:nvSpPr>
          <p:cNvPr id="4" name="numero_1"/>
          <p:cNvSpPr/>
          <p:nvPr/>
        </p:nvSpPr>
        <p:spPr>
          <a:xfrm>
            <a:off x="548640" y="1417320"/>
            <a:ext cx="1883664" cy="2148840"/>
          </a:xfrm>
          <a:prstGeom prst="roundRect">
            <a:avLst>
              <a:gd name="adj" fmla="val 3883"/>
            </a:avLst>
          </a:prstGeom>
          <a:solidFill>
            <a:schemeClr val="accent5"/>
          </a:solidFill>
          <a:ln w="9525">
            <a:solidFill>
              <a:srgbClr val="E4D8C0"/>
            </a:solidFill>
            <a:prstDash val="solid"/>
          </a:ln>
        </p:spPr>
        <p:txBody>
          <a:bodyPr/>
          <a:p/>
        </p:txBody>
      </p:sp>
      <p:sp>
        <p:nvSpPr>
          <p:cNvPr id="5" name="Text 3"/>
          <p:cNvSpPr txBox="1"/>
          <p:nvPr/>
        </p:nvSpPr>
        <p:spPr>
          <a:xfrm>
            <a:off x="685800" y="1572768"/>
            <a:ext cx="1609344" cy="731520"/>
          </a:xfrm>
          <a:prstGeom prst="rect">
            <a:avLst/>
          </a:prstGeom>
          <a:noFill/>
          <a:ln/>
        </p:spPr>
        <p:txBody>
          <a:bodyPr wrap="square" lIns="0" tIns="0" rIns="0" bIns="0" rtlCol="0" anchor="ctr"/>
          <a:lstStyle/>
          <a:p>
            <a:pPr indent="0" marL="0">
              <a:buNone/>
            </a:pPr>
            <a:r>
              <a:rPr lang="en-US" sz="4000" b="1" dirty="0">
                <a:solidFill>
                  <a:schemeClr val="tx2"/>
                </a:solidFill>
                <a:latin typeface="Georgia" pitchFamily="34" charset="0"/>
                <a:ea typeface="Georgia" pitchFamily="34" charset="-122"/>
                <a:cs typeface="Georgia" pitchFamily="34" charset="-120"/>
              </a:rPr>
              <a:t>1526</a:t>
            </a:r>
            <a:endParaRPr lang="en-US" sz="4000" dirty="0"/>
          </a:p>
        </p:txBody>
      </p:sp>
      <p:sp>
        <p:nvSpPr>
          <p:cNvPr id="6" name="Text 4"/>
          <p:cNvSpPr txBox="1"/>
          <p:nvPr/>
        </p:nvSpPr>
        <p:spPr>
          <a:xfrm>
            <a:off x="685800" y="2377440"/>
            <a:ext cx="1609344" cy="1097280"/>
          </a:xfrm>
          <a:prstGeom prst="rect">
            <a:avLst/>
          </a:prstGeom>
          <a:noFill/>
          <a:ln/>
        </p:spPr>
        <p:txBody>
          <a:bodyPr wrap="square" lIns="0" tIns="0" rIns="0" bIns="0" rtlCol="0" anchor="t"/>
          <a:lstStyle/>
          <a:p>
            <a:pPr indent="0" marL="0">
              <a:buNone/>
            </a:pPr>
            <a:r>
              <a:rPr lang="en-US" sz="1250" dirty="0">
                <a:solidFill>
                  <a:schemeClr val="tx1"/>
                </a:solidFill>
                <a:latin typeface="Segoe UI" pitchFamily="34" charset="0"/>
                <a:ea typeface="Segoe UI" pitchFamily="34" charset="-122"/>
                <a:cs typeface="Segoe UI" pitchFamily="34" charset="-120"/>
              </a:rPr>
              <a:t>o Novo Testamento impresso em Worms, em formato de bolso</a:t>
            </a:r>
            <a:endParaRPr lang="en-US" sz="1250" dirty="0"/>
          </a:p>
        </p:txBody>
      </p:sp>
      <p:sp>
        <p:nvSpPr>
          <p:cNvPr id="7" name="numero_2"/>
          <p:cNvSpPr/>
          <p:nvPr/>
        </p:nvSpPr>
        <p:spPr>
          <a:xfrm>
            <a:off x="2606040" y="1417320"/>
            <a:ext cx="1883664" cy="2148840"/>
          </a:xfrm>
          <a:prstGeom prst="roundRect">
            <a:avLst>
              <a:gd name="adj" fmla="val 3883"/>
            </a:avLst>
          </a:prstGeom>
          <a:solidFill>
            <a:schemeClr val="accent5"/>
          </a:solidFill>
          <a:ln w="9525">
            <a:solidFill>
              <a:srgbClr val="E4D8C0"/>
            </a:solidFill>
            <a:prstDash val="solid"/>
          </a:ln>
        </p:spPr>
        <p:txBody>
          <a:bodyPr/>
          <a:p/>
        </p:txBody>
      </p:sp>
      <p:sp>
        <p:nvSpPr>
          <p:cNvPr id="8" name="Text 6"/>
          <p:cNvSpPr txBox="1"/>
          <p:nvPr/>
        </p:nvSpPr>
        <p:spPr>
          <a:xfrm>
            <a:off x="2743200" y="1572768"/>
            <a:ext cx="1609344" cy="731520"/>
          </a:xfrm>
          <a:prstGeom prst="rect">
            <a:avLst/>
          </a:prstGeom>
          <a:noFill/>
          <a:ln/>
        </p:spPr>
        <p:txBody>
          <a:bodyPr wrap="square" lIns="0" tIns="0" rIns="0" bIns="0" rtlCol="0" anchor="ctr"/>
          <a:lstStyle/>
          <a:p>
            <a:pPr indent="0" marL="0">
              <a:buNone/>
            </a:pPr>
            <a:r>
              <a:rPr lang="en-US" sz="4000" b="1" dirty="0">
                <a:solidFill>
                  <a:schemeClr val="accent2"/>
                </a:solidFill>
                <a:latin typeface="Georgia" pitchFamily="34" charset="0"/>
                <a:ea typeface="Georgia" pitchFamily="34" charset="-122"/>
                <a:cs typeface="Georgia" pitchFamily="34" charset="-120"/>
              </a:rPr>
              <a:t>3</a:t>
            </a:r>
            <a:endParaRPr lang="en-US" sz="4000" dirty="0"/>
          </a:p>
        </p:txBody>
      </p:sp>
      <p:sp>
        <p:nvSpPr>
          <p:cNvPr id="9" name="Text 7"/>
          <p:cNvSpPr txBox="1"/>
          <p:nvPr/>
        </p:nvSpPr>
        <p:spPr>
          <a:xfrm>
            <a:off x="2743200" y="2377440"/>
            <a:ext cx="1609344" cy="1097280"/>
          </a:xfrm>
          <a:prstGeom prst="rect">
            <a:avLst/>
          </a:prstGeom>
          <a:noFill/>
          <a:ln/>
        </p:spPr>
        <p:txBody>
          <a:bodyPr wrap="square" lIns="0" tIns="0" rIns="0" bIns="0" rtlCol="0" anchor="t"/>
          <a:lstStyle/>
          <a:p>
            <a:pPr indent="0" marL="0">
              <a:buNone/>
            </a:pPr>
            <a:r>
              <a:rPr lang="en-US" sz="1250" dirty="0">
                <a:solidFill>
                  <a:schemeClr val="tx1"/>
                </a:solidFill>
                <a:latin typeface="Segoe UI" pitchFamily="34" charset="0"/>
                <a:ea typeface="Segoe UI" pitchFamily="34" charset="-122"/>
                <a:cs typeface="Segoe UI" pitchFamily="34" charset="-120"/>
              </a:rPr>
              <a:t>exemplares de 1526 sobreviveram, de uma tiragem de 3.000 a 6.000</a:t>
            </a:r>
            <a:endParaRPr lang="en-US" sz="1250" dirty="0"/>
          </a:p>
        </p:txBody>
      </p:sp>
      <p:sp>
        <p:nvSpPr>
          <p:cNvPr id="10" name="numero_3"/>
          <p:cNvSpPr/>
          <p:nvPr/>
        </p:nvSpPr>
        <p:spPr>
          <a:xfrm>
            <a:off x="4663440" y="1417320"/>
            <a:ext cx="1883664" cy="2148840"/>
          </a:xfrm>
          <a:prstGeom prst="roundRect">
            <a:avLst>
              <a:gd name="adj" fmla="val 3883"/>
            </a:avLst>
          </a:prstGeom>
          <a:solidFill>
            <a:schemeClr val="accent5"/>
          </a:solidFill>
          <a:ln w="9525">
            <a:solidFill>
              <a:srgbClr val="E4D8C0"/>
            </a:solidFill>
            <a:prstDash val="solid"/>
          </a:ln>
        </p:spPr>
        <p:txBody>
          <a:bodyPr/>
          <a:p/>
        </p:txBody>
      </p:sp>
      <p:sp>
        <p:nvSpPr>
          <p:cNvPr id="11" name="Text 9"/>
          <p:cNvSpPr txBox="1"/>
          <p:nvPr/>
        </p:nvSpPr>
        <p:spPr>
          <a:xfrm>
            <a:off x="4800600" y="1572768"/>
            <a:ext cx="1609344" cy="731520"/>
          </a:xfrm>
          <a:prstGeom prst="rect">
            <a:avLst/>
          </a:prstGeom>
          <a:noFill/>
          <a:ln/>
        </p:spPr>
        <p:txBody>
          <a:bodyPr wrap="square" lIns="0" tIns="0" rIns="0" bIns="0" rtlCol="0" anchor="ctr"/>
          <a:lstStyle/>
          <a:p>
            <a:pPr indent="0" marL="0">
              <a:buNone/>
            </a:pPr>
            <a:r>
              <a:rPr lang="en-US" sz="4000" b="1" dirty="0">
                <a:solidFill>
                  <a:schemeClr val="tx2"/>
                </a:solidFill>
                <a:latin typeface="Georgia" pitchFamily="34" charset="0"/>
                <a:ea typeface="Georgia" pitchFamily="34" charset="-122"/>
                <a:cs typeface="Georgia" pitchFamily="34" charset="-120"/>
              </a:rPr>
              <a:t>501</a:t>
            </a:r>
            <a:endParaRPr lang="en-US" sz="4000" dirty="0"/>
          </a:p>
        </p:txBody>
      </p:sp>
      <p:sp>
        <p:nvSpPr>
          <p:cNvPr id="12" name="Text 10"/>
          <p:cNvSpPr txBox="1"/>
          <p:nvPr/>
        </p:nvSpPr>
        <p:spPr>
          <a:xfrm>
            <a:off x="4800600" y="2377440"/>
            <a:ext cx="1609344" cy="1097280"/>
          </a:xfrm>
          <a:prstGeom prst="rect">
            <a:avLst/>
          </a:prstGeom>
          <a:noFill/>
          <a:ln/>
        </p:spPr>
        <p:txBody>
          <a:bodyPr wrap="square" lIns="0" tIns="0" rIns="0" bIns="0" rtlCol="0" anchor="t"/>
          <a:lstStyle/>
          <a:p>
            <a:pPr indent="0" marL="0">
              <a:buNone/>
            </a:pPr>
            <a:r>
              <a:rPr lang="en-US" sz="1250" dirty="0">
                <a:solidFill>
                  <a:schemeClr val="tx1"/>
                </a:solidFill>
                <a:latin typeface="Segoe UI" pitchFamily="34" charset="0"/>
                <a:ea typeface="Segoe UI" pitchFamily="34" charset="-122"/>
                <a:cs typeface="Segoe UI" pitchFamily="34" charset="-120"/>
              </a:rPr>
              <a:t>dias de prisão no castelo de Vilvoorde (cerca de um ano e meio)</a:t>
            </a:r>
            <a:endParaRPr lang="en-US" sz="1250" dirty="0"/>
          </a:p>
        </p:txBody>
      </p:sp>
      <p:sp>
        <p:nvSpPr>
          <p:cNvPr id="13" name="numero_4"/>
          <p:cNvSpPr/>
          <p:nvPr/>
        </p:nvSpPr>
        <p:spPr>
          <a:xfrm>
            <a:off x="6720840" y="1417320"/>
            <a:ext cx="1883664" cy="2148840"/>
          </a:xfrm>
          <a:prstGeom prst="roundRect">
            <a:avLst>
              <a:gd name="adj" fmla="val 3883"/>
            </a:avLst>
          </a:prstGeom>
          <a:solidFill>
            <a:schemeClr val="accent5"/>
          </a:solidFill>
          <a:ln w="9525">
            <a:solidFill>
              <a:srgbClr val="E4D8C0"/>
            </a:solidFill>
            <a:prstDash val="solid"/>
          </a:ln>
        </p:spPr>
        <p:txBody>
          <a:bodyPr/>
          <a:p/>
        </p:txBody>
      </p:sp>
      <p:sp>
        <p:nvSpPr>
          <p:cNvPr id="14" name="Text 12"/>
          <p:cNvSpPr txBox="1"/>
          <p:nvPr/>
        </p:nvSpPr>
        <p:spPr>
          <a:xfrm>
            <a:off x="6858000" y="1572768"/>
            <a:ext cx="1609344" cy="731520"/>
          </a:xfrm>
          <a:prstGeom prst="rect">
            <a:avLst/>
          </a:prstGeom>
          <a:noFill/>
          <a:ln/>
        </p:spPr>
        <p:txBody>
          <a:bodyPr wrap="square" lIns="0" tIns="0" rIns="0" bIns="0" rtlCol="0" anchor="ctr"/>
          <a:lstStyle/>
          <a:p>
            <a:pPr indent="0" marL="0">
              <a:buNone/>
            </a:pPr>
            <a:r>
              <a:rPr lang="en-US" sz="2700" b="1" dirty="0">
                <a:solidFill>
                  <a:schemeClr val="accent2"/>
                </a:solidFill>
                <a:latin typeface="Georgia" pitchFamily="34" charset="0"/>
                <a:ea typeface="Georgia" pitchFamily="34" charset="-122"/>
                <a:cs typeface="Georgia" pitchFamily="34" charset="-120"/>
              </a:rPr>
              <a:t>80–84%</a:t>
            </a:r>
            <a:endParaRPr lang="en-US" sz="2700" dirty="0"/>
          </a:p>
        </p:txBody>
      </p:sp>
      <p:sp>
        <p:nvSpPr>
          <p:cNvPr id="15" name="Text 13"/>
          <p:cNvSpPr txBox="1"/>
          <p:nvPr/>
        </p:nvSpPr>
        <p:spPr>
          <a:xfrm>
            <a:off x="6858000" y="2377440"/>
            <a:ext cx="1609344" cy="1097280"/>
          </a:xfrm>
          <a:prstGeom prst="rect">
            <a:avLst/>
          </a:prstGeom>
          <a:noFill/>
          <a:ln/>
        </p:spPr>
        <p:txBody>
          <a:bodyPr wrap="square" lIns="0" tIns="0" rIns="0" bIns="0" rtlCol="0" anchor="t"/>
          <a:lstStyle/>
          <a:p>
            <a:pPr indent="0" marL="0">
              <a:buNone/>
            </a:pPr>
            <a:r>
              <a:rPr lang="en-US" sz="1250" dirty="0">
                <a:solidFill>
                  <a:schemeClr val="tx1"/>
                </a:solidFill>
                <a:latin typeface="Segoe UI" pitchFamily="34" charset="0"/>
                <a:ea typeface="Segoe UI" pitchFamily="34" charset="-122"/>
                <a:cs typeface="Segoe UI" pitchFamily="34" charset="-120"/>
              </a:rPr>
              <a:t>das palavras do NT da King James vêm de Tyndale, segundo o estudo mais citado</a:t>
            </a:r>
            <a:endParaRPr lang="en-US" sz="1250" dirty="0"/>
          </a:p>
        </p:txBody>
      </p:sp>
      <p:sp>
        <p:nvSpPr>
          <p:cNvPr id="16" name="faixa_oxford"/>
          <p:cNvSpPr/>
          <p:nvPr/>
        </p:nvSpPr>
        <p:spPr>
          <a:xfrm>
            <a:off x="548640" y="3794760"/>
            <a:ext cx="8046720" cy="731520"/>
          </a:xfrm>
          <a:prstGeom prst="roundRect">
            <a:avLst>
              <a:gd name="adj" fmla="val 10000"/>
            </a:avLst>
          </a:prstGeom>
          <a:solidFill>
            <a:schemeClr val="tx2"/>
          </a:solidFill>
          <a:ln/>
        </p:spPr>
        <p:txBody>
          <a:bodyPr/>
          <a:p/>
        </p:txBody>
      </p:sp>
      <p:sp>
        <p:nvSpPr>
          <p:cNvPr id="17" name="Text 15"/>
          <p:cNvSpPr txBox="1"/>
          <p:nvPr/>
        </p:nvSpPr>
        <p:spPr>
          <a:xfrm>
            <a:off x="777240" y="3886200"/>
            <a:ext cx="7589520" cy="548640"/>
          </a:xfrm>
          <a:prstGeom prst="rect">
            <a:avLst/>
          </a:prstGeom>
          <a:noFill/>
          <a:ln/>
        </p:spPr>
        <p:txBody>
          <a:bodyPr wrap="square" lIns="0" tIns="0" rIns="0" bIns="0" rtlCol="0" anchor="ctr"/>
          <a:lstStyle/>
          <a:p>
            <a:pPr indent="0" marL="0">
              <a:buNone/>
            </a:pPr>
            <a:r>
              <a:rPr lang="en-US" sz="1250" dirty="0">
                <a:solidFill>
                  <a:schemeClr val="bg2"/>
                </a:solidFill>
                <a:latin typeface="Segoe UI" pitchFamily="34" charset="0"/>
                <a:ea typeface="Segoe UI" pitchFamily="34" charset="-122"/>
                <a:cs typeface="Segoe UI" pitchFamily="34" charset="-120"/>
              </a:rPr>
              <a:t>Nesta mesma semana (28 e 29/10), estudiosos se reúnem em Oxford para estudar o livro que Tyndale imprimiu há 500 anos. Hoje, em Cariacica, nós oramos pela Bíblia na nossa língua.</a:t>
            </a:r>
            <a:endParaRPr lang="en-US" sz="125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PARTE I · O MUNDO</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Uma Bíblia trancada</a:t>
            </a:r>
            <a:endParaRPr lang="en-US" sz="2800" dirty="0"/>
          </a:p>
        </p:txBody>
      </p:sp>
      <p:pic>
        <p:nvPicPr>
          <p:cNvPr id="4" name="ilustracao_biblia_trancada" descr="/home/claude/kit/work/jovens/png/trancada.png">    </p:cNvPr>
          <p:cNvPicPr>
            <a:picLocks noChangeAspect="1"/>
          </p:cNvPicPr>
          <p:nvPr/>
        </p:nvPicPr>
        <p:blipFill>
          <a:blip r:embed="rId1"/>
          <a:stretch>
            <a:fillRect/>
          </a:stretch>
        </p:blipFill>
        <p:spPr>
          <a:xfrm>
            <a:off x="548640" y="1371600"/>
            <a:ext cx="3566160" cy="2674620"/>
          </a:xfrm>
          <a:prstGeom prst="rect">
            <a:avLst/>
          </a:prstGeom>
        </p:spPr>
      </p:pic>
      <p:sp>
        <p:nvSpPr>
          <p:cNvPr id="5" name="marcador_1"/>
          <p:cNvSpPr/>
          <p:nvPr/>
        </p:nvSpPr>
        <p:spPr>
          <a:xfrm>
            <a:off x="4434840" y="1417320"/>
            <a:ext cx="329184" cy="329184"/>
          </a:xfrm>
          <a:prstGeom prst="ellipse">
            <a:avLst/>
          </a:prstGeom>
          <a:solidFill>
            <a:schemeClr val="accent1"/>
          </a:solidFill>
          <a:ln/>
        </p:spPr>
        <p:txBody>
          <a:bodyPr/>
          <a:p/>
        </p:txBody>
      </p:sp>
      <p:sp>
        <p:nvSpPr>
          <p:cNvPr id="6" name="Text 3"/>
          <p:cNvSpPr txBox="1"/>
          <p:nvPr/>
        </p:nvSpPr>
        <p:spPr>
          <a:xfrm>
            <a:off x="4434840" y="1417320"/>
            <a:ext cx="329184" cy="329184"/>
          </a:xfrm>
          <a:prstGeom prst="rect">
            <a:avLst/>
          </a:prstGeom>
          <a:noFill/>
          <a:ln/>
        </p:spPr>
        <p:txBody>
          <a:bodyPr wrap="square" lIns="0" tIns="0" rIns="0" bIns="0" rtlCol="0" anchor="ctr"/>
          <a:lstStyle/>
          <a:p>
            <a:pPr algn="ctr" indent="0" marL="0">
              <a:buNone/>
            </a:pPr>
            <a:r>
              <a:rPr lang="en-US" sz="1200" b="1" dirty="0">
                <a:solidFill>
                  <a:schemeClr val="tx2"/>
                </a:solidFill>
                <a:latin typeface="Segoe UI" pitchFamily="34" charset="0"/>
                <a:ea typeface="Segoe UI" pitchFamily="34" charset="-122"/>
                <a:cs typeface="Segoe UI" pitchFamily="34" charset="-120"/>
              </a:rPr>
              <a:t>1</a:t>
            </a:r>
            <a:endParaRPr lang="en-US" sz="1200" dirty="0"/>
          </a:p>
        </p:txBody>
      </p:sp>
      <p:sp>
        <p:nvSpPr>
          <p:cNvPr id="7" name="Text 4"/>
          <p:cNvSpPr txBox="1"/>
          <p:nvPr/>
        </p:nvSpPr>
        <p:spPr>
          <a:xfrm>
            <a:off x="4892040" y="1371600"/>
            <a:ext cx="3703320" cy="731520"/>
          </a:xfrm>
          <a:prstGeom prst="rect">
            <a:avLst/>
          </a:prstGeom>
          <a:noFill/>
          <a:ln/>
        </p:spPr>
        <p:txBody>
          <a:bodyPr wrap="square" lIns="0" tIns="0" rIns="0" bIns="0" rtlCol="0" anchor="t"/>
          <a:lstStyle/>
          <a:p>
            <a:pPr indent="0" marL="0">
              <a:buNone/>
            </a:pPr>
            <a:r>
              <a:rPr lang="en-US" sz="1350" b="1" dirty="0">
                <a:solidFill>
                  <a:schemeClr val="tx2"/>
                </a:solidFill>
                <a:latin typeface="Segoe UI" pitchFamily="34" charset="0"/>
                <a:ea typeface="Segoe UI" pitchFamily="34" charset="-122"/>
                <a:cs typeface="Segoe UI" pitchFamily="34" charset="-120"/>
              </a:rPr>
              <a:t>A Bíblia da Igreja</a:t>
            </a:r>
            <a:endParaRPr lang="en-US" sz="1350" dirty="0"/>
          </a:p>
          <a:p>
            <a:pPr indent="0" marL="0">
              <a:buNone/>
            </a:pPr>
            <a:r>
              <a:rPr lang="en-US" sz="1350" dirty="0">
                <a:solidFill>
                  <a:schemeClr val="tx1"/>
                </a:solidFill>
                <a:latin typeface="Segoe UI" pitchFamily="34" charset="0"/>
                <a:ea typeface="Segoe UI" pitchFamily="34" charset="-122"/>
                <a:cs typeface="Segoe UI" pitchFamily="34" charset="-120"/>
              </a:rPr>
              <a:t>era a Vulgata, em latim. A missa também era em latim.</a:t>
            </a:r>
            <a:endParaRPr lang="en-US" sz="1350" dirty="0"/>
          </a:p>
        </p:txBody>
      </p:sp>
      <p:sp>
        <p:nvSpPr>
          <p:cNvPr id="8" name="marcador_2"/>
          <p:cNvSpPr/>
          <p:nvPr/>
        </p:nvSpPr>
        <p:spPr>
          <a:xfrm>
            <a:off x="4434840" y="2203704"/>
            <a:ext cx="329184" cy="329184"/>
          </a:xfrm>
          <a:prstGeom prst="ellipse">
            <a:avLst/>
          </a:prstGeom>
          <a:solidFill>
            <a:schemeClr val="accent1"/>
          </a:solidFill>
          <a:ln/>
        </p:spPr>
        <p:txBody>
          <a:bodyPr/>
          <a:p/>
        </p:txBody>
      </p:sp>
      <p:sp>
        <p:nvSpPr>
          <p:cNvPr id="9" name="Text 6"/>
          <p:cNvSpPr txBox="1"/>
          <p:nvPr/>
        </p:nvSpPr>
        <p:spPr>
          <a:xfrm>
            <a:off x="4434840" y="2203704"/>
            <a:ext cx="329184" cy="329184"/>
          </a:xfrm>
          <a:prstGeom prst="rect">
            <a:avLst/>
          </a:prstGeom>
          <a:noFill/>
          <a:ln/>
        </p:spPr>
        <p:txBody>
          <a:bodyPr wrap="square" lIns="0" tIns="0" rIns="0" bIns="0" rtlCol="0" anchor="ctr"/>
          <a:lstStyle/>
          <a:p>
            <a:pPr algn="ctr" indent="0" marL="0">
              <a:buNone/>
            </a:pPr>
            <a:r>
              <a:rPr lang="en-US" sz="1200" b="1" dirty="0">
                <a:solidFill>
                  <a:schemeClr val="tx2"/>
                </a:solidFill>
                <a:latin typeface="Segoe UI" pitchFamily="34" charset="0"/>
                <a:ea typeface="Segoe UI" pitchFamily="34" charset="-122"/>
                <a:cs typeface="Segoe UI" pitchFamily="34" charset="-120"/>
              </a:rPr>
              <a:t>2</a:t>
            </a:r>
            <a:endParaRPr lang="en-US" sz="1200" dirty="0"/>
          </a:p>
        </p:txBody>
      </p:sp>
      <p:sp>
        <p:nvSpPr>
          <p:cNvPr id="10" name="Text 7"/>
          <p:cNvSpPr txBox="1"/>
          <p:nvPr/>
        </p:nvSpPr>
        <p:spPr>
          <a:xfrm>
            <a:off x="4892040" y="2157984"/>
            <a:ext cx="3703320" cy="731520"/>
          </a:xfrm>
          <a:prstGeom prst="rect">
            <a:avLst/>
          </a:prstGeom>
          <a:noFill/>
          <a:ln/>
        </p:spPr>
        <p:txBody>
          <a:bodyPr wrap="square" lIns="0" tIns="0" rIns="0" bIns="0" rtlCol="0" anchor="t"/>
          <a:lstStyle/>
          <a:p>
            <a:pPr indent="0" marL="0">
              <a:buNone/>
            </a:pPr>
            <a:r>
              <a:rPr lang="en-US" sz="1350" b="1" dirty="0">
                <a:solidFill>
                  <a:schemeClr val="tx2"/>
                </a:solidFill>
                <a:latin typeface="Segoe UI" pitchFamily="34" charset="0"/>
                <a:ea typeface="Segoe UI" pitchFamily="34" charset="-122"/>
                <a:cs typeface="Segoe UI" pitchFamily="34" charset="-120"/>
              </a:rPr>
              <a:t>Constituições de Oxford (1407–1409)</a:t>
            </a:r>
            <a:endParaRPr lang="en-US" sz="1350" dirty="0"/>
          </a:p>
          <a:p>
            <a:pPr indent="0" marL="0">
              <a:buNone/>
            </a:pPr>
            <a:r>
              <a:rPr lang="en-US" sz="1350" dirty="0">
                <a:solidFill>
                  <a:schemeClr val="tx1"/>
                </a:solidFill>
                <a:latin typeface="Segoe UI" pitchFamily="34" charset="0"/>
                <a:ea typeface="Segoe UI" pitchFamily="34" charset="-122"/>
                <a:cs typeface="Segoe UI" pitchFamily="34" charset="-120"/>
              </a:rPr>
              <a:t>traduzir a Bíblia exigia licença do bispo.</a:t>
            </a:r>
            <a:endParaRPr lang="en-US" sz="1350" dirty="0"/>
          </a:p>
        </p:txBody>
      </p:sp>
      <p:sp>
        <p:nvSpPr>
          <p:cNvPr id="11" name="marcador_3"/>
          <p:cNvSpPr/>
          <p:nvPr/>
        </p:nvSpPr>
        <p:spPr>
          <a:xfrm>
            <a:off x="4434840" y="2990088"/>
            <a:ext cx="329184" cy="329184"/>
          </a:xfrm>
          <a:prstGeom prst="ellipse">
            <a:avLst/>
          </a:prstGeom>
          <a:solidFill>
            <a:schemeClr val="accent1"/>
          </a:solidFill>
          <a:ln/>
        </p:spPr>
        <p:txBody>
          <a:bodyPr/>
          <a:p/>
        </p:txBody>
      </p:sp>
      <p:sp>
        <p:nvSpPr>
          <p:cNvPr id="12" name="Text 9"/>
          <p:cNvSpPr txBox="1"/>
          <p:nvPr/>
        </p:nvSpPr>
        <p:spPr>
          <a:xfrm>
            <a:off x="4434840" y="2990088"/>
            <a:ext cx="329184" cy="329184"/>
          </a:xfrm>
          <a:prstGeom prst="rect">
            <a:avLst/>
          </a:prstGeom>
          <a:noFill/>
          <a:ln/>
        </p:spPr>
        <p:txBody>
          <a:bodyPr wrap="square" lIns="0" tIns="0" rIns="0" bIns="0" rtlCol="0" anchor="ctr"/>
          <a:lstStyle/>
          <a:p>
            <a:pPr algn="ctr" indent="0" marL="0">
              <a:buNone/>
            </a:pPr>
            <a:r>
              <a:rPr lang="en-US" sz="1200" b="1" dirty="0">
                <a:solidFill>
                  <a:schemeClr val="tx2"/>
                </a:solidFill>
                <a:latin typeface="Segoe UI" pitchFamily="34" charset="0"/>
                <a:ea typeface="Segoe UI" pitchFamily="34" charset="-122"/>
                <a:cs typeface="Segoe UI" pitchFamily="34" charset="-120"/>
              </a:rPr>
              <a:t>3</a:t>
            </a:r>
            <a:endParaRPr lang="en-US" sz="1200" dirty="0"/>
          </a:p>
        </p:txBody>
      </p:sp>
      <p:sp>
        <p:nvSpPr>
          <p:cNvPr id="13" name="Text 10"/>
          <p:cNvSpPr txBox="1"/>
          <p:nvPr/>
        </p:nvSpPr>
        <p:spPr>
          <a:xfrm>
            <a:off x="4892040" y="2944368"/>
            <a:ext cx="3703320" cy="731520"/>
          </a:xfrm>
          <a:prstGeom prst="rect">
            <a:avLst/>
          </a:prstGeom>
          <a:noFill/>
          <a:ln/>
        </p:spPr>
        <p:txBody>
          <a:bodyPr wrap="square" lIns="0" tIns="0" rIns="0" bIns="0" rtlCol="0" anchor="t"/>
          <a:lstStyle/>
          <a:p>
            <a:pPr indent="0" marL="0">
              <a:buNone/>
            </a:pPr>
            <a:r>
              <a:rPr lang="en-US" sz="1350" b="1" dirty="0">
                <a:solidFill>
                  <a:schemeClr val="tx2"/>
                </a:solidFill>
                <a:latin typeface="Segoe UI" pitchFamily="34" charset="0"/>
                <a:ea typeface="Segoe UI" pitchFamily="34" charset="-122"/>
                <a:cs typeface="Segoe UI" pitchFamily="34" charset="-120"/>
              </a:rPr>
              <a:t>31 de outubro de 1517</a:t>
            </a:r>
            <a:endParaRPr lang="en-US" sz="1350" dirty="0"/>
          </a:p>
          <a:p>
            <a:pPr indent="0" marL="0">
              <a:buNone/>
            </a:pPr>
            <a:r>
              <a:rPr lang="en-US" sz="1350" dirty="0">
                <a:solidFill>
                  <a:schemeClr val="tx1"/>
                </a:solidFill>
                <a:latin typeface="Segoe UI" pitchFamily="34" charset="0"/>
                <a:ea typeface="Segoe UI" pitchFamily="34" charset="-122"/>
                <a:cs typeface="Segoe UI" pitchFamily="34" charset="-120"/>
              </a:rPr>
              <a:t>Lutero envia as 95 teses. Nove anos depois, sai o NT de Tyndale.</a:t>
            </a:r>
            <a:endParaRPr lang="en-US" sz="1350" dirty="0"/>
          </a:p>
        </p:txBody>
      </p:sp>
      <p:sp>
        <p:nvSpPr>
          <p:cNvPr id="14" name="Text 11"/>
          <p:cNvSpPr txBox="1"/>
          <p:nvPr/>
        </p:nvSpPr>
        <p:spPr>
          <a:xfrm>
            <a:off x="4434840" y="3840480"/>
            <a:ext cx="4160520" cy="548640"/>
          </a:xfrm>
          <a:prstGeom prst="rect">
            <a:avLst/>
          </a:prstGeom>
          <a:noFill/>
          <a:ln/>
        </p:spPr>
        <p:txBody>
          <a:bodyPr wrap="square" lIns="0" tIns="0" rIns="0" bIns="0" rtlCol="0" anchor="t"/>
          <a:lstStyle/>
          <a:p>
            <a:pPr indent="0" marL="0">
              <a:buNone/>
            </a:pPr>
            <a:r>
              <a:rPr lang="en-US" sz="1500" i="1" dirty="0">
                <a:solidFill>
                  <a:schemeClr val="accent2"/>
                </a:solidFill>
                <a:latin typeface="Georgia" pitchFamily="34" charset="0"/>
                <a:ea typeface="Georgia" pitchFamily="34" charset="-122"/>
                <a:cs typeface="Georgia" pitchFamily="34" charset="-120"/>
              </a:rPr>
              <a:t>“O padre tinha a chave, e a chave era feita de latim.”</a:t>
            </a:r>
            <a:endParaRPr lang="en-US" sz="15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PARTE II · A TRADUÇÃO · LONDRES, 1523–1524</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Não há lugar</a:t>
            </a:r>
            <a:endParaRPr lang="en-US" sz="2800" dirty="0"/>
          </a:p>
        </p:txBody>
      </p:sp>
      <p:pic>
        <p:nvPicPr>
          <p:cNvPr id="4" name="ilustracao_portas" descr="/home/claude/kit/work/jovens/png/portas.png">    </p:cNvPr>
          <p:cNvPicPr>
            <a:picLocks noChangeAspect="1"/>
          </p:cNvPicPr>
          <p:nvPr/>
        </p:nvPicPr>
        <p:blipFill>
          <a:blip r:embed="rId1"/>
          <a:stretch>
            <a:fillRect/>
          </a:stretch>
        </p:blipFill>
        <p:spPr>
          <a:xfrm>
            <a:off x="548640" y="1371600"/>
            <a:ext cx="3749040" cy="2811780"/>
          </a:xfrm>
          <a:prstGeom prst="rect">
            <a:avLst/>
          </a:prstGeom>
        </p:spPr>
      </p:pic>
      <p:sp>
        <p:nvSpPr>
          <p:cNvPr id="5" name="cartao_citacao"/>
          <p:cNvSpPr/>
          <p:nvPr/>
        </p:nvSpPr>
        <p:spPr>
          <a:xfrm>
            <a:off x="4572000" y="1371600"/>
            <a:ext cx="4023360" cy="1143000"/>
          </a:xfrm>
          <a:prstGeom prst="roundRect">
            <a:avLst>
              <a:gd name="adj" fmla="val 6400"/>
            </a:avLst>
          </a:prstGeom>
          <a:solidFill>
            <a:schemeClr val="accent3"/>
          </a:solidFill>
          <a:ln/>
        </p:spPr>
        <p:txBody>
          <a:bodyPr/>
          <a:p/>
        </p:txBody>
      </p:sp>
      <p:sp>
        <p:nvSpPr>
          <p:cNvPr id="6" name="Text 3"/>
          <p:cNvSpPr txBox="1"/>
          <p:nvPr/>
        </p:nvSpPr>
        <p:spPr>
          <a:xfrm>
            <a:off x="4754880" y="1463040"/>
            <a:ext cx="3657600" cy="731520"/>
          </a:xfrm>
          <a:prstGeom prst="rect">
            <a:avLst/>
          </a:prstGeom>
          <a:noFill/>
          <a:ln/>
        </p:spPr>
        <p:txBody>
          <a:bodyPr wrap="square" lIns="0" tIns="0" rIns="0" bIns="0" rtlCol="0" anchor="t"/>
          <a:lstStyle/>
          <a:p>
            <a:pPr indent="0" marL="0">
              <a:buNone/>
            </a:pPr>
            <a:r>
              <a:rPr lang="en-US" sz="1400" i="1" dirty="0">
                <a:solidFill>
                  <a:schemeClr val="tx2"/>
                </a:solidFill>
                <a:latin typeface="Georgia" pitchFamily="34" charset="0"/>
                <a:ea typeface="Georgia" pitchFamily="34" charset="-122"/>
                <a:cs typeface="Georgia" pitchFamily="34" charset="-120"/>
              </a:rPr>
              <a:t>“Não havia lugar para isso em toda a Inglaterra, como a experiência agora declara abertamente.”</a:t>
            </a:r>
            <a:endParaRPr lang="en-US" sz="1400" dirty="0"/>
          </a:p>
        </p:txBody>
      </p:sp>
      <p:sp>
        <p:nvSpPr>
          <p:cNvPr id="7" name="Text 4"/>
          <p:cNvSpPr txBox="1"/>
          <p:nvPr/>
        </p:nvSpPr>
        <p:spPr>
          <a:xfrm>
            <a:off x="4754880" y="2221992"/>
            <a:ext cx="3657600" cy="201168"/>
          </a:xfrm>
          <a:prstGeom prst="rect">
            <a:avLst/>
          </a:prstGeom>
          <a:noFill/>
          <a:ln/>
        </p:spPr>
        <p:txBody>
          <a:bodyPr wrap="square" lIns="0" tIns="0" rIns="0" bIns="0" rtlCol="0" anchor="t"/>
          <a:lstStyle/>
          <a:p>
            <a:pPr indent="0" marL="0">
              <a:buNone/>
            </a:pPr>
            <a:r>
              <a:rPr lang="en-US" sz="950" b="1" spc="150" kern="0" dirty="0">
                <a:solidFill>
                  <a:schemeClr val="accent4"/>
                </a:solidFill>
                <a:latin typeface="Segoe UI" pitchFamily="34" charset="0"/>
                <a:ea typeface="Segoe UI" pitchFamily="34" charset="-122"/>
                <a:cs typeface="Segoe UI" pitchFamily="34" charset="-120"/>
              </a:rPr>
              <a:t>TYNDALE · PREFÁCIO AO PENTATEUCO (1530)</a:t>
            </a:r>
            <a:endParaRPr lang="en-US" sz="950" dirty="0"/>
          </a:p>
        </p:txBody>
      </p:sp>
      <p:sp>
        <p:nvSpPr>
          <p:cNvPr id="8" name="Text 5"/>
          <p:cNvSpPr txBox="1"/>
          <p:nvPr/>
        </p:nvSpPr>
        <p:spPr>
          <a:xfrm>
            <a:off x="4572000" y="2697480"/>
            <a:ext cx="4023360" cy="548640"/>
          </a:xfrm>
          <a:prstGeom prst="rect">
            <a:avLst/>
          </a:prstGeom>
          <a:noFill/>
          <a:ln/>
        </p:spPr>
        <p:txBody>
          <a:bodyPr wrap="square" lIns="0" tIns="0" rIns="0" bIns="0" rtlCol="0" anchor="t"/>
          <a:lstStyle/>
          <a:p>
            <a:pPr indent="0" marL="0">
              <a:buNone/>
            </a:pPr>
            <a:r>
              <a:rPr lang="en-US" sz="1300" b="1" dirty="0">
                <a:solidFill>
                  <a:schemeClr val="tx2"/>
                </a:solidFill>
                <a:latin typeface="Segoe UI" pitchFamily="34" charset="0"/>
                <a:ea typeface="Segoe UI" pitchFamily="34" charset="-122"/>
                <a:cs typeface="Segoe UI" pitchFamily="34" charset="-120"/>
              </a:rPr>
              <a:t>A porta fechada: </a:t>
            </a:r>
            <a:pPr indent="0" marL="0">
              <a:buNone/>
            </a:pPr>
            <a:r>
              <a:rPr lang="en-US" sz="1300" dirty="0">
                <a:solidFill>
                  <a:schemeClr val="tx1"/>
                </a:solidFill>
                <a:latin typeface="Segoe UI" pitchFamily="34" charset="0"/>
                <a:ea typeface="Segoe UI" pitchFamily="34" charset="-122"/>
                <a:cs typeface="Segoe UI" pitchFamily="34" charset="-120"/>
              </a:rPr>
              <a:t>o bispo Cuthbert Tunstall respondeu que a casa dele estava cheia.</a:t>
            </a:r>
            <a:endParaRPr lang="en-US" sz="1300" dirty="0"/>
          </a:p>
        </p:txBody>
      </p:sp>
      <p:sp>
        <p:nvSpPr>
          <p:cNvPr id="9" name="Text 6"/>
          <p:cNvSpPr txBox="1"/>
          <p:nvPr/>
        </p:nvSpPr>
        <p:spPr>
          <a:xfrm>
            <a:off x="4572000" y="3291840"/>
            <a:ext cx="4023360" cy="548640"/>
          </a:xfrm>
          <a:prstGeom prst="rect">
            <a:avLst/>
          </a:prstGeom>
          <a:noFill/>
          <a:ln/>
        </p:spPr>
        <p:txBody>
          <a:bodyPr wrap="square" lIns="0" tIns="0" rIns="0" bIns="0" rtlCol="0" anchor="t"/>
          <a:lstStyle/>
          <a:p>
            <a:pPr indent="0" marL="0">
              <a:buNone/>
            </a:pPr>
            <a:r>
              <a:rPr lang="en-US" sz="1300" b="1" dirty="0">
                <a:solidFill>
                  <a:schemeClr val="tx2"/>
                </a:solidFill>
                <a:latin typeface="Segoe UI" pitchFamily="34" charset="0"/>
                <a:ea typeface="Segoe UI" pitchFamily="34" charset="-122"/>
                <a:cs typeface="Segoe UI" pitchFamily="34" charset="-120"/>
              </a:rPr>
              <a:t>A porta aberta: </a:t>
            </a:r>
            <a:pPr indent="0" marL="0">
              <a:buNone/>
            </a:pPr>
            <a:r>
              <a:rPr lang="en-US" sz="1300" dirty="0">
                <a:solidFill>
                  <a:schemeClr val="tx1"/>
                </a:solidFill>
                <a:latin typeface="Segoe UI" pitchFamily="34" charset="0"/>
                <a:ea typeface="Segoe UI" pitchFamily="34" charset="-122"/>
                <a:cs typeface="Segoe UI" pitchFamily="34" charset="-120"/>
              </a:rPr>
              <a:t>Humphrey Monmouth, comerciante de tecidos, o recebeu em casa por cerca de meio ano.</a:t>
            </a:r>
            <a:endParaRPr lang="en-US" sz="1300" dirty="0"/>
          </a:p>
        </p:txBody>
      </p:sp>
      <p:sp>
        <p:nvSpPr>
          <p:cNvPr id="10" name="Text 7"/>
          <p:cNvSpPr txBox="1"/>
          <p:nvPr/>
        </p:nvSpPr>
        <p:spPr>
          <a:xfrm>
            <a:off x="4572000" y="3977640"/>
            <a:ext cx="4023360" cy="457200"/>
          </a:xfrm>
          <a:prstGeom prst="rect">
            <a:avLst/>
          </a:prstGeom>
          <a:noFill/>
          <a:ln/>
        </p:spPr>
        <p:txBody>
          <a:bodyPr wrap="square" lIns="0" tIns="0" rIns="0" bIns="0" rtlCol="0" anchor="t"/>
          <a:lstStyle/>
          <a:p>
            <a:pPr indent="0" marL="0">
              <a:buNone/>
            </a:pPr>
            <a:r>
              <a:rPr lang="en-US" sz="1300" b="1" dirty="0">
                <a:solidFill>
                  <a:schemeClr val="accent2"/>
                </a:solidFill>
                <a:latin typeface="Segoe UI" pitchFamily="34" charset="0"/>
                <a:ea typeface="Segoe UI" pitchFamily="34" charset="-122"/>
                <a:cs typeface="Segoe UI" pitchFamily="34" charset="-120"/>
              </a:rPr>
              <a:t>Maio de 1524: Tyndale deixa a Inglaterra. Nunca mais voltaria.</a:t>
            </a:r>
            <a:endParaRPr lang="en-US" sz="13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PARTE II · A TRADUÇÃO · COLÔNIA E WORMS, 1525–1526</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O livro que cabia no bolso</a:t>
            </a:r>
            <a:endParaRPr lang="en-US" sz="2800" dirty="0"/>
          </a:p>
        </p:txBody>
      </p:sp>
      <p:pic>
        <p:nvPicPr>
          <p:cNvPr id="4" name="ilustracao_livro_1526" descr="/home/claude/kit/work/jovens/png/livro.png">    </p:cNvPr>
          <p:cNvPicPr>
            <a:picLocks noChangeAspect="1"/>
          </p:cNvPicPr>
          <p:nvPr/>
        </p:nvPicPr>
        <p:blipFill>
          <a:blip r:embed="rId1"/>
          <a:stretch>
            <a:fillRect/>
          </a:stretch>
        </p:blipFill>
        <p:spPr>
          <a:xfrm>
            <a:off x="548640" y="1371600"/>
            <a:ext cx="3200400" cy="2400300"/>
          </a:xfrm>
          <a:prstGeom prst="rect">
            <a:avLst/>
          </a:prstGeom>
        </p:spPr>
      </p:pic>
      <p:sp>
        <p:nvSpPr>
          <p:cNvPr id="5" name="Text 2"/>
          <p:cNvSpPr txBox="1"/>
          <p:nvPr/>
        </p:nvSpPr>
        <p:spPr>
          <a:xfrm>
            <a:off x="548640" y="3840480"/>
            <a:ext cx="3200400" cy="548640"/>
          </a:xfrm>
          <a:prstGeom prst="rect">
            <a:avLst/>
          </a:prstGeom>
          <a:noFill/>
          <a:ln/>
        </p:spPr>
        <p:txBody>
          <a:bodyPr wrap="square" lIns="0" tIns="0" rIns="0" bIns="0" rtlCol="0" anchor="t"/>
          <a:lstStyle/>
          <a:p>
            <a:pPr algn="ctr" indent="0" marL="0">
              <a:buNone/>
            </a:pPr>
            <a:r>
              <a:rPr lang="en-US" sz="1100" i="1" dirty="0">
                <a:solidFill>
                  <a:schemeClr val="accent4"/>
                </a:solidFill>
                <a:latin typeface="Segoe UI" pitchFamily="34" charset="0"/>
                <a:ea typeface="Segoe UI" pitchFamily="34" charset="-122"/>
                <a:cs typeface="Segoe UI" pitchFamily="34" charset="-120"/>
              </a:rPr>
              <a:t>Primeiro Novo Testamento impresso em inglês traduzido do grego</a:t>
            </a:r>
            <a:endParaRPr lang="en-US" sz="1100" dirty="0"/>
          </a:p>
        </p:txBody>
      </p:sp>
      <p:sp>
        <p:nvSpPr>
          <p:cNvPr id="6" name="cartao_1"/>
          <p:cNvSpPr/>
          <p:nvPr/>
        </p:nvSpPr>
        <p:spPr>
          <a:xfrm>
            <a:off x="4023360" y="1325880"/>
            <a:ext cx="4572000" cy="969264"/>
          </a:xfrm>
          <a:prstGeom prst="roundRect">
            <a:avLst>
              <a:gd name="adj" fmla="val 7547"/>
            </a:avLst>
          </a:prstGeom>
          <a:solidFill>
            <a:schemeClr val="accent5"/>
          </a:solidFill>
          <a:ln w="9525">
            <a:solidFill>
              <a:srgbClr val="E4D8C0"/>
            </a:solidFill>
            <a:prstDash val="solid"/>
          </a:ln>
        </p:spPr>
        <p:txBody>
          <a:bodyPr/>
          <a:p/>
        </p:txBody>
      </p:sp>
      <p:sp>
        <p:nvSpPr>
          <p:cNvPr id="7" name="Text 4"/>
          <p:cNvSpPr txBox="1"/>
          <p:nvPr/>
        </p:nvSpPr>
        <p:spPr>
          <a:xfrm>
            <a:off x="4187952" y="1417320"/>
            <a:ext cx="4251960" cy="822960"/>
          </a:xfrm>
          <a:prstGeom prst="rect">
            <a:avLst/>
          </a:prstGeom>
          <a:noFill/>
          <a:ln/>
        </p:spPr>
        <p:txBody>
          <a:bodyPr wrap="square" lIns="0" tIns="0" rIns="0" bIns="0" rtlCol="0" anchor="t"/>
          <a:lstStyle/>
          <a:p>
            <a:pPr indent="0" marL="0">
              <a:buNone/>
            </a:pPr>
            <a:r>
              <a:rPr lang="en-US" sz="1250" b="1" dirty="0">
                <a:solidFill>
                  <a:schemeClr val="tx2"/>
                </a:solidFill>
                <a:latin typeface="Segoe UI" pitchFamily="34" charset="0"/>
                <a:ea typeface="Segoe UI" pitchFamily="34" charset="-122"/>
                <a:cs typeface="Segoe UI" pitchFamily="34" charset="-120"/>
              </a:rPr>
              <a:t>Colônia, 1525</a:t>
            </a:r>
            <a:endParaRPr lang="en-US" sz="1250" dirty="0"/>
          </a:p>
          <a:p>
            <a:pPr indent="0" marL="0">
              <a:buNone/>
            </a:pPr>
            <a:r>
              <a:rPr lang="en-US" sz="1250" dirty="0">
                <a:solidFill>
                  <a:schemeClr val="tx1"/>
                </a:solidFill>
                <a:latin typeface="Segoe UI" pitchFamily="34" charset="0"/>
                <a:ea typeface="Segoe UI" pitchFamily="34" charset="-122"/>
                <a:cs typeface="Segoe UI" pitchFamily="34" charset="-120"/>
              </a:rPr>
              <a:t>O segredo é descoberto. Segundo o relato do próprio adversário (Cochlaeus), Tyndale foge pelo Reno com as folhas já impressas.</a:t>
            </a:r>
            <a:endParaRPr lang="en-US" sz="1250" dirty="0"/>
          </a:p>
        </p:txBody>
      </p:sp>
      <p:sp>
        <p:nvSpPr>
          <p:cNvPr id="8" name="cartao_2"/>
          <p:cNvSpPr/>
          <p:nvPr/>
        </p:nvSpPr>
        <p:spPr>
          <a:xfrm>
            <a:off x="4023360" y="2404872"/>
            <a:ext cx="4572000" cy="969264"/>
          </a:xfrm>
          <a:prstGeom prst="roundRect">
            <a:avLst>
              <a:gd name="adj" fmla="val 7547"/>
            </a:avLst>
          </a:prstGeom>
          <a:solidFill>
            <a:schemeClr val="accent5"/>
          </a:solidFill>
          <a:ln w="9525">
            <a:solidFill>
              <a:srgbClr val="E4D8C0"/>
            </a:solidFill>
            <a:prstDash val="solid"/>
          </a:ln>
        </p:spPr>
        <p:txBody>
          <a:bodyPr/>
          <a:p/>
        </p:txBody>
      </p:sp>
      <p:sp>
        <p:nvSpPr>
          <p:cNvPr id="9" name="Text 6"/>
          <p:cNvSpPr txBox="1"/>
          <p:nvPr/>
        </p:nvSpPr>
        <p:spPr>
          <a:xfrm>
            <a:off x="4187952" y="2496312"/>
            <a:ext cx="4251960" cy="822960"/>
          </a:xfrm>
          <a:prstGeom prst="rect">
            <a:avLst/>
          </a:prstGeom>
          <a:noFill/>
          <a:ln/>
        </p:spPr>
        <p:txBody>
          <a:bodyPr wrap="square" lIns="0" tIns="0" rIns="0" bIns="0" rtlCol="0" anchor="t"/>
          <a:lstStyle/>
          <a:p>
            <a:pPr indent="0" marL="0">
              <a:buNone/>
            </a:pPr>
            <a:r>
              <a:rPr lang="en-US" sz="1250" b="1" dirty="0">
                <a:solidFill>
                  <a:schemeClr val="tx2"/>
                </a:solidFill>
                <a:latin typeface="Segoe UI" pitchFamily="34" charset="0"/>
                <a:ea typeface="Segoe UI" pitchFamily="34" charset="-122"/>
                <a:cs typeface="Segoe UI" pitchFamily="34" charset="-120"/>
              </a:rPr>
              <a:t>Worms, 1526</a:t>
            </a:r>
            <a:endParaRPr lang="en-US" sz="1250" dirty="0"/>
          </a:p>
          <a:p>
            <a:pPr indent="0" marL="0">
              <a:buNone/>
            </a:pPr>
            <a:r>
              <a:rPr lang="en-US" sz="1250" dirty="0">
                <a:solidFill>
                  <a:schemeClr val="tx1"/>
                </a:solidFill>
                <a:latin typeface="Segoe UI" pitchFamily="34" charset="0"/>
                <a:ea typeface="Segoe UI" pitchFamily="34" charset="-122"/>
                <a:cs typeface="Segoe UI" pitchFamily="34" charset="-120"/>
              </a:rPr>
              <a:t>O Novo Testamento sai pequeno, sem o nome do tradutor, numa tiragem de 3.000 a 6.000 exemplares. Entra na Inglaterra escondido em fardos.</a:t>
            </a:r>
            <a:endParaRPr lang="en-US" sz="1250" dirty="0"/>
          </a:p>
        </p:txBody>
      </p:sp>
      <p:sp>
        <p:nvSpPr>
          <p:cNvPr id="10" name="cartao_3"/>
          <p:cNvSpPr/>
          <p:nvPr/>
        </p:nvSpPr>
        <p:spPr>
          <a:xfrm>
            <a:off x="4023360" y="3483864"/>
            <a:ext cx="4572000" cy="969264"/>
          </a:xfrm>
          <a:prstGeom prst="roundRect">
            <a:avLst>
              <a:gd name="adj" fmla="val 7547"/>
            </a:avLst>
          </a:prstGeom>
          <a:solidFill>
            <a:schemeClr val="accent3"/>
          </a:solidFill>
          <a:ln w="9525">
            <a:solidFill>
              <a:srgbClr val="E4D8C0"/>
            </a:solidFill>
            <a:prstDash val="solid"/>
          </a:ln>
        </p:spPr>
        <p:txBody>
          <a:bodyPr/>
          <a:p/>
        </p:txBody>
      </p:sp>
      <p:sp>
        <p:nvSpPr>
          <p:cNvPr id="11" name="Text 8"/>
          <p:cNvSpPr txBox="1"/>
          <p:nvPr/>
        </p:nvSpPr>
        <p:spPr>
          <a:xfrm>
            <a:off x="4187952" y="3575304"/>
            <a:ext cx="4251960" cy="822960"/>
          </a:xfrm>
          <a:prstGeom prst="rect">
            <a:avLst/>
          </a:prstGeom>
          <a:noFill/>
          <a:ln/>
        </p:spPr>
        <p:txBody>
          <a:bodyPr wrap="square" lIns="0" tIns="0" rIns="0" bIns="0" rtlCol="0" anchor="t"/>
          <a:lstStyle/>
          <a:p>
            <a:pPr indent="0" marL="0">
              <a:buNone/>
            </a:pPr>
            <a:r>
              <a:rPr lang="en-US" sz="1250" b="1" dirty="0">
                <a:solidFill>
                  <a:schemeClr val="accent2"/>
                </a:solidFill>
                <a:latin typeface="Segoe UI" pitchFamily="34" charset="0"/>
                <a:ea typeface="Segoe UI" pitchFamily="34" charset="-122"/>
                <a:cs typeface="Segoe UI" pitchFamily="34" charset="-120"/>
              </a:rPr>
              <a:t>O bispo que pagou (segundo Foxe)</a:t>
            </a:r>
            <a:endParaRPr lang="en-US" sz="1250" dirty="0"/>
          </a:p>
          <a:p>
            <a:pPr indent="0" marL="0">
              <a:buNone/>
            </a:pPr>
            <a:r>
              <a:rPr lang="en-US" sz="1250" dirty="0">
                <a:solidFill>
                  <a:schemeClr val="tx1"/>
                </a:solidFill>
                <a:latin typeface="Segoe UI" pitchFamily="34" charset="0"/>
                <a:ea typeface="Segoe UI" pitchFamily="34" charset="-122"/>
                <a:cs typeface="Segoe UI" pitchFamily="34" charset="-120"/>
              </a:rPr>
              <a:t>O bispo de Londres comprou livros para queimar; o dinheiro pagou a edição seguinte.</a:t>
            </a:r>
            <a:endParaRPr lang="en-US" sz="125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PARTE III · A CONTROVÉRSIA · ANTUÉRPIA, 1531</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bg1"/>
                </a:solidFill>
                <a:latin typeface="Georgia" pitchFamily="34" charset="0"/>
                <a:ea typeface="Georgia" pitchFamily="34" charset="-122"/>
                <a:cs typeface="Georgia" pitchFamily="34" charset="-120"/>
              </a:rPr>
              <a:t>Uma só nota</a:t>
            </a:r>
            <a:endParaRPr lang="en-US" sz="2800" dirty="0"/>
          </a:p>
        </p:txBody>
      </p:sp>
      <p:sp>
        <p:nvSpPr>
          <p:cNvPr id="4" name="Text 2"/>
          <p:cNvSpPr txBox="1"/>
          <p:nvPr/>
        </p:nvSpPr>
        <p:spPr>
          <a:xfrm>
            <a:off x="548640" y="1371600"/>
            <a:ext cx="5212080" cy="1463040"/>
          </a:xfrm>
          <a:prstGeom prst="rect">
            <a:avLst/>
          </a:prstGeom>
          <a:noFill/>
          <a:ln/>
        </p:spPr>
        <p:txBody>
          <a:bodyPr wrap="square" lIns="0" tIns="0" rIns="0" bIns="0" rtlCol="0" anchor="t"/>
          <a:lstStyle/>
          <a:p>
            <a:pPr indent="0" marL="0">
              <a:buNone/>
            </a:pPr>
            <a:r>
              <a:rPr lang="en-US" sz="1900" i="1" dirty="0">
                <a:solidFill>
                  <a:schemeClr val="bg1"/>
                </a:solidFill>
                <a:latin typeface="Georgia" pitchFamily="34" charset="0"/>
                <a:ea typeface="Georgia" pitchFamily="34" charset="-122"/>
                <a:cs typeface="Georgia" pitchFamily="34" charset="-120"/>
              </a:rPr>
              <a:t>“Se aprouvesse ao rei conceder apenas um texto simples das Escrituras para o seu povo… prometeria nunca mais escrever.”</a:t>
            </a:r>
            <a:endParaRPr lang="en-US" sz="1900" dirty="0"/>
          </a:p>
        </p:txBody>
      </p:sp>
      <p:sp>
        <p:nvSpPr>
          <p:cNvPr id="5" name="Text 3"/>
          <p:cNvSpPr txBox="1"/>
          <p:nvPr/>
        </p:nvSpPr>
        <p:spPr>
          <a:xfrm>
            <a:off x="548640" y="2880360"/>
            <a:ext cx="5212080" cy="228600"/>
          </a:xfrm>
          <a:prstGeom prst="rect">
            <a:avLst/>
          </a:prstGeom>
          <a:noFill/>
          <a:ln/>
        </p:spPr>
        <p:txBody>
          <a:bodyPr wrap="square" lIns="0" tIns="0" rIns="0" bIns="0" rtlCol="0" anchor="t"/>
          <a:lstStyle/>
          <a:p>
            <a:pPr indent="0" marL="0">
              <a:buNone/>
            </a:pPr>
            <a:r>
              <a:rPr lang="en-US" sz="950" b="1" spc="150" kern="0" dirty="0">
                <a:solidFill>
                  <a:schemeClr val="accent1"/>
                </a:solidFill>
                <a:latin typeface="Segoe UI" pitchFamily="34" charset="0"/>
                <a:ea typeface="Segoe UI" pitchFamily="34" charset="-122"/>
                <a:cs typeface="Segoe UI" pitchFamily="34" charset="-120"/>
              </a:rPr>
              <a:t>TYNDALE A STEPHEN VAUGHAN · CARTA DE VAUGHAN AO REI, 20/5/1531</a:t>
            </a:r>
            <a:endParaRPr lang="en-US" sz="950" dirty="0"/>
          </a:p>
        </p:txBody>
      </p:sp>
      <p:sp>
        <p:nvSpPr>
          <p:cNvPr id="6" name="cartao_vaughan"/>
          <p:cNvSpPr/>
          <p:nvPr/>
        </p:nvSpPr>
        <p:spPr>
          <a:xfrm>
            <a:off x="548640" y="3337560"/>
            <a:ext cx="5212080" cy="1051560"/>
          </a:xfrm>
          <a:prstGeom prst="roundRect">
            <a:avLst>
              <a:gd name="adj" fmla="val 6957"/>
            </a:avLst>
          </a:prstGeom>
          <a:solidFill>
            <a:schemeClr val="accent6"/>
          </a:solidFill>
          <a:ln/>
        </p:spPr>
        <p:txBody>
          <a:bodyPr/>
          <a:p/>
        </p:txBody>
      </p:sp>
      <p:sp>
        <p:nvSpPr>
          <p:cNvPr id="7" name="Text 5"/>
          <p:cNvSpPr txBox="1"/>
          <p:nvPr/>
        </p:nvSpPr>
        <p:spPr>
          <a:xfrm>
            <a:off x="777240" y="3474720"/>
            <a:ext cx="4846320" cy="822960"/>
          </a:xfrm>
          <a:prstGeom prst="rect">
            <a:avLst/>
          </a:prstGeom>
          <a:noFill/>
          <a:ln/>
        </p:spPr>
        <p:txBody>
          <a:bodyPr wrap="square" lIns="0" tIns="0" rIns="0" bIns="0" rtlCol="0" anchor="t"/>
          <a:lstStyle/>
          <a:p>
            <a:pPr indent="0" marL="0">
              <a:buNone/>
            </a:pPr>
            <a:r>
              <a:rPr lang="en-US" sz="1700" i="1" dirty="0">
                <a:solidFill>
                  <a:schemeClr val="accent1"/>
                </a:solidFill>
                <a:latin typeface="Georgia" pitchFamily="34" charset="0"/>
                <a:ea typeface="Georgia" pitchFamily="34" charset="-122"/>
                <a:cs typeface="Georgia" pitchFamily="34" charset="-120"/>
              </a:rPr>
              <a:t>“Acho-o sempre cantando uma só nota.”</a:t>
            </a:r>
            <a:endParaRPr lang="en-US" sz="1400" dirty="0"/>
          </a:p>
          <a:p>
            <a:pPr indent="0" marL="0">
              <a:buNone/>
            </a:pPr>
            <a:r>
              <a:rPr lang="en-US" sz="1100" dirty="0">
                <a:solidFill>
                  <a:srgbClr val="D9D3C5"/>
                </a:solidFill>
                <a:latin typeface="Segoe UI" pitchFamily="34" charset="0"/>
                <a:ea typeface="Segoe UI" pitchFamily="34" charset="-122"/>
                <a:cs typeface="Segoe UI" pitchFamily="34" charset="-120"/>
              </a:rPr>
              <a:t>Stephen Vaughan a Thomas Cromwell, 1531, sobre Tyndale</a:t>
            </a:r>
            <a:endParaRPr lang="en-US" sz="1400" dirty="0"/>
          </a:p>
        </p:txBody>
      </p:sp>
      <p:pic>
        <p:nvPicPr>
          <p:cNvPr id="8" name="ilustracao_nota" descr="/home/claude/kit/work/jovens/png/nota.png">    </p:cNvPr>
          <p:cNvPicPr>
            <a:picLocks noChangeAspect="1"/>
          </p:cNvPicPr>
          <p:nvPr/>
        </p:nvPicPr>
        <p:blipFill>
          <a:blip r:embed="rId1"/>
          <a:stretch>
            <a:fillRect/>
          </a:stretch>
        </p:blipFill>
        <p:spPr>
          <a:xfrm>
            <a:off x="6080760" y="1371600"/>
            <a:ext cx="2514600" cy="1885950"/>
          </a:xfrm>
          <a:prstGeom prst="rect">
            <a:avLst/>
          </a:prstGeom>
        </p:spPr>
      </p:pic>
      <p:sp>
        <p:nvSpPr>
          <p:cNvPr id="9" name="Text 6"/>
          <p:cNvSpPr txBox="1"/>
          <p:nvPr/>
        </p:nvSpPr>
        <p:spPr>
          <a:xfrm>
            <a:off x="6080760" y="3383280"/>
            <a:ext cx="2514600" cy="914400"/>
          </a:xfrm>
          <a:prstGeom prst="rect">
            <a:avLst/>
          </a:prstGeom>
          <a:noFill/>
          <a:ln/>
        </p:spPr>
        <p:txBody>
          <a:bodyPr wrap="square" lIns="0" tIns="0" rIns="0" bIns="0" rtlCol="0" anchor="t"/>
          <a:lstStyle/>
          <a:p>
            <a:pPr indent="0" marL="0">
              <a:buNone/>
            </a:pPr>
            <a:r>
              <a:rPr lang="en-US" sz="1300" b="1" dirty="0">
                <a:solidFill>
                  <a:schemeClr val="bg2"/>
                </a:solidFill>
                <a:latin typeface="Segoe UI" pitchFamily="34" charset="0"/>
                <a:ea typeface="Segoe UI" pitchFamily="34" charset="-122"/>
                <a:cs typeface="Segoe UI" pitchFamily="34" charset="-120"/>
              </a:rPr>
              <a:t>Não pediu cargo, dinheiro nem segurança: pediu a Palavra nua para o povo.</a:t>
            </a:r>
            <a:endParaRPr lang="en-US" sz="13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B2A2"/>
                </a:solidFill>
                <a:latin typeface="Segoe UI"/>
                <a:ea typeface="Segoe UI"/>
                <a:cs typeface="Segoe U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PARTE III · A CONTROVÉRSIA</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Tyndale × More: dois humanistas</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8046720" cy="914400"/>
        </p:xfrm>
        <a:graphic>
          <a:graphicData uri="http://schemas.openxmlformats.org/drawingml/2006/table">
            <a:tbl>
              <a:tblPr/>
              <a:tblGrid>
                <a:gridCol w="1554480"/>
                <a:gridCol w="3246120"/>
                <a:gridCol w="3246120"/>
              </a:tblGrid>
              <a:tr h="310896">
                <a:tc>
                  <a:txBody>
                    <a:bodyPr/>
                    <a:lstStyle/>
                    <a:p>
                      <a:pPr indent="0" marL="0">
                        <a:buNone/>
                      </a:pP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tx2"/>
                    </a:solidFill>
                  </a:tcPr>
                </a:tc>
                <a:tc>
                  <a:txBody>
                    <a:bodyPr/>
                    <a:lstStyle/>
                    <a:p>
                      <a:pPr indent="0" marL="0">
                        <a:buNone/>
                      </a:pPr>
                      <a:r>
                        <a:rPr lang="en-US" sz="1150" b="1" spc="100" kern="0" dirty="0">
                          <a:solidFill>
                            <a:schemeClr val="bg1"/>
                          </a:solidFill>
                          <a:latin typeface="Segoe UI" pitchFamily="34" charset="0"/>
                          <a:ea typeface="Segoe UI" pitchFamily="34" charset="-122"/>
                          <a:cs typeface="Segoe UI" pitchFamily="34" charset="-120"/>
                        </a:rPr>
                        <a:t>THOMAS MORE</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tx2"/>
                    </a:solidFill>
                  </a:tcPr>
                </a:tc>
                <a:tc>
                  <a:txBody>
                    <a:bodyPr/>
                    <a:lstStyle/>
                    <a:p>
                      <a:pPr indent="0" marL="0">
                        <a:buNone/>
                      </a:pPr>
                      <a:r>
                        <a:rPr lang="en-US" sz="1150" b="1" spc="100" kern="0" dirty="0">
                          <a:solidFill>
                            <a:schemeClr val="bg1"/>
                          </a:solidFill>
                          <a:latin typeface="Segoe UI" pitchFamily="34" charset="0"/>
                          <a:ea typeface="Segoe UI" pitchFamily="34" charset="-122"/>
                          <a:cs typeface="Segoe UI" pitchFamily="34" charset="-120"/>
                        </a:rPr>
                        <a:t>WILLIAM TYNDALE</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tx2"/>
                    </a:solidFill>
                  </a:tcPr>
                </a:tc>
              </a:tr>
              <a:tr h="457200">
                <a:tc>
                  <a:txBody>
                    <a:bodyPr/>
                    <a:lstStyle/>
                    <a:p>
                      <a:pPr indent="0" marL="0">
                        <a:buNone/>
                      </a:pPr>
                      <a:r>
                        <a:rPr lang="en-US" sz="1150" b="1" dirty="0">
                          <a:solidFill>
                            <a:schemeClr val="tx2"/>
                          </a:solidFill>
                          <a:latin typeface="Segoe UI" pitchFamily="34" charset="0"/>
                          <a:ea typeface="Segoe UI" pitchFamily="34" charset="-122"/>
                          <a:cs typeface="Segoe UI" pitchFamily="34" charset="-120"/>
                        </a:rPr>
                        <a:t>Quem era</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Humanista, escritor, chanceler da Inglaterra (1529–1532)</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Padre, linguista e tradutor, exilado desde 1524</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r>
              <a:tr h="457200">
                <a:tc>
                  <a:txBody>
                    <a:bodyPr/>
                    <a:lstStyle/>
                    <a:p>
                      <a:pPr indent="0" marL="0">
                        <a:buNone/>
                      </a:pPr>
                      <a:r>
                        <a:rPr lang="en-US" sz="1150" b="1" dirty="0">
                          <a:solidFill>
                            <a:schemeClr val="tx2"/>
                          </a:solidFill>
                          <a:latin typeface="Segoe UI" pitchFamily="34" charset="0"/>
                          <a:ea typeface="Segoe UI" pitchFamily="34" charset="-122"/>
                          <a:cs typeface="Segoe UI" pitchFamily="34" charset="-120"/>
                        </a:rPr>
                        <a:t>No debate</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Diálogo sobre as Heresias (1529); Confutação (1532–1533)</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Resposta ao Diálogo de Sir Thomas More (1531)</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r>
              <a:tr h="457200">
                <a:tc>
                  <a:txBody>
                    <a:bodyPr/>
                    <a:lstStyle/>
                    <a:p>
                      <a:pPr indent="0" marL="0">
                        <a:buNone/>
                      </a:pPr>
                      <a:r>
                        <a:rPr lang="en-US" sz="1150" b="1" dirty="0">
                          <a:solidFill>
                            <a:schemeClr val="tx2"/>
                          </a:solidFill>
                          <a:latin typeface="Segoe UI" pitchFamily="34" charset="0"/>
                          <a:ea typeface="Segoe UI" pitchFamily="34" charset="-122"/>
                          <a:cs typeface="Segoe UI" pitchFamily="34" charset="-120"/>
                        </a:rPr>
                        <a:t>A acusação</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NT “mal traduzido em mais de mil textos, contados por número”</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Defendeu as palavras que o grego diz, na língua do povo</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r>
              <a:tr h="457200">
                <a:tc>
                  <a:txBody>
                    <a:bodyPr/>
                    <a:lstStyle/>
                    <a:p>
                      <a:pPr indent="0" marL="0">
                        <a:buNone/>
                      </a:pPr>
                      <a:r>
                        <a:rPr lang="en-US" sz="1150" b="1" dirty="0">
                          <a:solidFill>
                            <a:schemeClr val="tx2"/>
                          </a:solidFill>
                          <a:latin typeface="Segoe UI" pitchFamily="34" charset="0"/>
                          <a:ea typeface="Segoe UI" pitchFamily="34" charset="-122"/>
                          <a:cs typeface="Segoe UI" pitchFamily="34" charset="-120"/>
                        </a:rPr>
                        <a:t>Como terminou</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Decapitado por Henrique VIII em 1535; santo para a Igreja Católica</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c>
                  <a:txBody>
                    <a:bodyPr/>
                    <a:lstStyle/>
                    <a:p>
                      <a:pPr indent="0" marL="0">
                        <a:buNone/>
                      </a:pPr>
                      <a:r>
                        <a:rPr lang="en-US" sz="1150" dirty="0">
                          <a:solidFill>
                            <a:schemeClr val="tx1"/>
                          </a:solidFill>
                          <a:latin typeface="Segoe UI" pitchFamily="34" charset="0"/>
                          <a:ea typeface="Segoe UI" pitchFamily="34" charset="-122"/>
                          <a:cs typeface="Segoe UI" pitchFamily="34" charset="-120"/>
                        </a:rPr>
                        <a:t>Morto em Vilvoorde, em 1536</a:t>
                      </a:r>
                      <a:endParaRPr lang="en-US" sz="1150" dirty="0">
                        <a:latin typeface="Segoe UI" charset="0"/>
                        <a:ea typeface="Segoe UI" charset="0"/>
                        <a:cs typeface="Segoe UI" charset="0"/>
                      </a:endParaRPr>
                    </a:p>
                  </a:txBody>
                  <a:tcPr marL="91440" marR="91440" marT="36576" marB="36576" anchor="ctr">
                    <a:lnL w="9525" cap="flat" cmpd="sng" algn="ctr">
                      <a:solidFill>
                        <a:srgbClr val="E4D8C0"/>
                      </a:solidFill>
                      <a:prstDash val="solid"/>
                      <a:round/>
                      <a:headEnd type="none" w="med" len="med"/>
                      <a:tailEnd type="none" w="med" len="med"/>
                    </a:lnL>
                    <a:lnR w="9525" cap="flat" cmpd="sng" algn="ctr">
                      <a:solidFill>
                        <a:srgbClr val="E4D8C0"/>
                      </a:solidFill>
                      <a:prstDash val="solid"/>
                      <a:round/>
                      <a:headEnd type="none" w="med" len="med"/>
                      <a:tailEnd type="none" w="med" len="med"/>
                    </a:lnR>
                    <a:lnT w="9525" cap="flat" cmpd="sng" algn="ctr">
                      <a:solidFill>
                        <a:srgbClr val="E4D8C0"/>
                      </a:solidFill>
                      <a:prstDash val="solid"/>
                      <a:round/>
                      <a:headEnd type="none" w="med" len="med"/>
                      <a:tailEnd type="none" w="med" len="med"/>
                    </a:lnT>
                    <a:lnB w="9525" cap="flat" cmpd="sng" algn="ctr">
                      <a:solidFill>
                        <a:srgbClr val="E4D8C0"/>
                      </a:solidFill>
                      <a:prstDash val="solid"/>
                      <a:round/>
                      <a:headEnd type="none" w="med" len="med"/>
                      <a:tailEnd type="none" w="med" len="med"/>
                    </a:lnB>
                    <a:solidFill>
                      <a:schemeClr val="accent5"/>
                    </a:solidFill>
                  </a:tcPr>
                </a:tc>
              </a:tr>
            </a:tbl>
          </a:graphicData>
        </a:graphic>
      </p:graphicFrame>
      <p:sp>
        <p:nvSpPr>
          <p:cNvPr id="5" name="cartao_preco_humano"/>
          <p:cNvSpPr/>
          <p:nvPr/>
        </p:nvSpPr>
        <p:spPr>
          <a:xfrm>
            <a:off x="548640" y="3703320"/>
            <a:ext cx="8046720" cy="777240"/>
          </a:xfrm>
          <a:prstGeom prst="roundRect">
            <a:avLst>
              <a:gd name="adj" fmla="val 9412"/>
            </a:avLst>
          </a:prstGeom>
          <a:solidFill>
            <a:schemeClr val="accent3"/>
          </a:solidFill>
          <a:ln/>
        </p:spPr>
        <p:txBody>
          <a:bodyPr/>
          <a:p/>
        </p:txBody>
      </p:sp>
      <p:sp>
        <p:nvSpPr>
          <p:cNvPr id="6" name="Text 3"/>
          <p:cNvSpPr txBox="1"/>
          <p:nvPr/>
        </p:nvSpPr>
        <p:spPr>
          <a:xfrm>
            <a:off x="731520" y="3767328"/>
            <a:ext cx="7680960" cy="658368"/>
          </a:xfrm>
          <a:prstGeom prst="rect">
            <a:avLst/>
          </a:prstGeom>
          <a:noFill/>
          <a:ln/>
        </p:spPr>
        <p:txBody>
          <a:bodyPr wrap="square" lIns="0" tIns="0" rIns="0" bIns="0" rtlCol="0" anchor="ctr"/>
          <a:lstStyle/>
          <a:p>
            <a:pPr indent="0" marL="0">
              <a:buNone/>
            </a:pPr>
            <a:r>
              <a:rPr lang="en-US" sz="1200" b="1" dirty="0">
                <a:solidFill>
                  <a:schemeClr val="tx2"/>
                </a:solidFill>
                <a:latin typeface="Segoe UI" pitchFamily="34" charset="0"/>
                <a:ea typeface="Segoe UI" pitchFamily="34" charset="-122"/>
                <a:cs typeface="Segoe UI" pitchFamily="34" charset="-120"/>
              </a:rPr>
              <a:t>O preço humano. </a:t>
            </a:r>
            <a:pPr indent="0" marL="0">
              <a:buNone/>
            </a:pPr>
            <a:r>
              <a:rPr lang="en-US" sz="1200" dirty="0">
                <a:solidFill>
                  <a:schemeClr val="tx1"/>
                </a:solidFill>
                <a:latin typeface="Segoe UI" pitchFamily="34" charset="0"/>
                <a:ea typeface="Segoe UI" pitchFamily="34" charset="-122"/>
                <a:cs typeface="Segoe UI" pitchFamily="34" charset="-120"/>
              </a:rPr>
              <a:t>Enquanto More foi chanceler, hereges foram queimados; dois deles, Tewkesbury e Bayfield, por causa dos Novos Testamentos de Tyndale. Sem mocinho nem vilão: dois cristãos sinceros e o erro de uma época.</a:t>
            </a:r>
            <a:endParaRPr lang="en-US" sz="12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O CENTRO DO DEBATE</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Palavras que mudaram doutrinas</a:t>
            </a:r>
            <a:endParaRPr lang="en-US" sz="2800" dirty="0"/>
          </a:p>
        </p:txBody>
      </p:sp>
      <p:sp>
        <p:nvSpPr>
          <p:cNvPr id="4" name="palavra_ekklesia"/>
          <p:cNvSpPr/>
          <p:nvPr/>
        </p:nvSpPr>
        <p:spPr>
          <a:xfrm>
            <a:off x="548640" y="1325880"/>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5" name="Text 3"/>
          <p:cNvSpPr txBox="1"/>
          <p:nvPr/>
        </p:nvSpPr>
        <p:spPr>
          <a:xfrm>
            <a:off x="685800" y="1417320"/>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ekklesia</a:t>
            </a:r>
            <a:endParaRPr lang="en-US" sz="1200" dirty="0"/>
          </a:p>
        </p:txBody>
      </p:sp>
      <p:sp>
        <p:nvSpPr>
          <p:cNvPr id="6" name="Text 4"/>
          <p:cNvSpPr txBox="1"/>
          <p:nvPr/>
        </p:nvSpPr>
        <p:spPr>
          <a:xfrm>
            <a:off x="685800" y="1691640"/>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igreja</a:t>
            </a:r>
            <a:endParaRPr lang="en-US" sz="1250" dirty="0"/>
          </a:p>
        </p:txBody>
      </p:sp>
      <p:sp>
        <p:nvSpPr>
          <p:cNvPr id="7" name="Text 5"/>
          <p:cNvSpPr txBox="1"/>
          <p:nvPr/>
        </p:nvSpPr>
        <p:spPr>
          <a:xfrm>
            <a:off x="685800" y="1929384"/>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congregação</a:t>
            </a:r>
            <a:endParaRPr lang="en-US" sz="1550" dirty="0"/>
          </a:p>
        </p:txBody>
      </p:sp>
      <p:sp>
        <p:nvSpPr>
          <p:cNvPr id="8" name="Text 6"/>
          <p:cNvSpPr txBox="1"/>
          <p:nvPr/>
        </p:nvSpPr>
        <p:spPr>
          <a:xfrm>
            <a:off x="685800" y="2276856"/>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A igreja é a multidão dos que creem.</a:t>
            </a:r>
            <a:endParaRPr lang="en-US" sz="1150" dirty="0"/>
          </a:p>
        </p:txBody>
      </p:sp>
      <p:sp>
        <p:nvSpPr>
          <p:cNvPr id="9" name="palavra_presbyteros"/>
          <p:cNvSpPr/>
          <p:nvPr/>
        </p:nvSpPr>
        <p:spPr>
          <a:xfrm>
            <a:off x="3291840" y="1325880"/>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10" name="Text 8"/>
          <p:cNvSpPr txBox="1"/>
          <p:nvPr/>
        </p:nvSpPr>
        <p:spPr>
          <a:xfrm>
            <a:off x="3429000" y="1417320"/>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presbyteros</a:t>
            </a:r>
            <a:endParaRPr lang="en-US" sz="1200" dirty="0"/>
          </a:p>
        </p:txBody>
      </p:sp>
      <p:sp>
        <p:nvSpPr>
          <p:cNvPr id="11" name="Text 9"/>
          <p:cNvSpPr txBox="1"/>
          <p:nvPr/>
        </p:nvSpPr>
        <p:spPr>
          <a:xfrm>
            <a:off x="3429000" y="1691640"/>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sacerdote</a:t>
            </a:r>
            <a:endParaRPr lang="en-US" sz="1250" dirty="0"/>
          </a:p>
        </p:txBody>
      </p:sp>
      <p:sp>
        <p:nvSpPr>
          <p:cNvPr id="12" name="Text 10"/>
          <p:cNvSpPr txBox="1"/>
          <p:nvPr/>
        </p:nvSpPr>
        <p:spPr>
          <a:xfrm>
            <a:off x="3429000" y="1929384"/>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ancião</a:t>
            </a:r>
            <a:endParaRPr lang="en-US" sz="1550" dirty="0"/>
          </a:p>
        </p:txBody>
      </p:sp>
      <p:sp>
        <p:nvSpPr>
          <p:cNvPr id="13" name="Text 11"/>
          <p:cNvSpPr txBox="1"/>
          <p:nvPr/>
        </p:nvSpPr>
        <p:spPr>
          <a:xfrm>
            <a:off x="3429000" y="2276856"/>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Os apóstolos nomeavam anciãos.</a:t>
            </a:r>
            <a:endParaRPr lang="en-US" sz="1150" dirty="0"/>
          </a:p>
        </p:txBody>
      </p:sp>
      <p:sp>
        <p:nvSpPr>
          <p:cNvPr id="14" name="palavra_agape"/>
          <p:cNvSpPr/>
          <p:nvPr/>
        </p:nvSpPr>
        <p:spPr>
          <a:xfrm>
            <a:off x="6035040" y="1325880"/>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15" name="Text 13"/>
          <p:cNvSpPr txBox="1"/>
          <p:nvPr/>
        </p:nvSpPr>
        <p:spPr>
          <a:xfrm>
            <a:off x="6172200" y="1417320"/>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agape</a:t>
            </a:r>
            <a:endParaRPr lang="en-US" sz="1200" dirty="0"/>
          </a:p>
        </p:txBody>
      </p:sp>
      <p:sp>
        <p:nvSpPr>
          <p:cNvPr id="16" name="Text 14"/>
          <p:cNvSpPr txBox="1"/>
          <p:nvPr/>
        </p:nvSpPr>
        <p:spPr>
          <a:xfrm>
            <a:off x="6172200" y="1691640"/>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caridade</a:t>
            </a:r>
            <a:endParaRPr lang="en-US" sz="1250" dirty="0"/>
          </a:p>
        </p:txBody>
      </p:sp>
      <p:sp>
        <p:nvSpPr>
          <p:cNvPr id="17" name="Text 15"/>
          <p:cNvSpPr txBox="1"/>
          <p:nvPr/>
        </p:nvSpPr>
        <p:spPr>
          <a:xfrm>
            <a:off x="6172200" y="1929384"/>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amor</a:t>
            </a:r>
            <a:endParaRPr lang="en-US" sz="1550" dirty="0"/>
          </a:p>
        </p:txBody>
      </p:sp>
      <p:sp>
        <p:nvSpPr>
          <p:cNvPr id="18" name="Text 16"/>
          <p:cNvSpPr txBox="1"/>
          <p:nvPr/>
        </p:nvSpPr>
        <p:spPr>
          <a:xfrm>
            <a:off x="6172200" y="2276856"/>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“Caridade” sugeria esmola (1 Co 13.13).</a:t>
            </a:r>
            <a:endParaRPr lang="en-US" sz="1150" dirty="0"/>
          </a:p>
        </p:txBody>
      </p:sp>
      <p:sp>
        <p:nvSpPr>
          <p:cNvPr id="19" name="palavra_metanoeo"/>
          <p:cNvSpPr/>
          <p:nvPr/>
        </p:nvSpPr>
        <p:spPr>
          <a:xfrm>
            <a:off x="548640" y="2953512"/>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20" name="Text 18"/>
          <p:cNvSpPr txBox="1"/>
          <p:nvPr/>
        </p:nvSpPr>
        <p:spPr>
          <a:xfrm>
            <a:off x="685800" y="3044952"/>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metanoeo</a:t>
            </a:r>
            <a:endParaRPr lang="en-US" sz="1200" dirty="0"/>
          </a:p>
        </p:txBody>
      </p:sp>
      <p:sp>
        <p:nvSpPr>
          <p:cNvPr id="21" name="Text 19"/>
          <p:cNvSpPr txBox="1"/>
          <p:nvPr/>
        </p:nvSpPr>
        <p:spPr>
          <a:xfrm>
            <a:off x="685800" y="3319272"/>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fazer penitência</a:t>
            </a:r>
            <a:endParaRPr lang="en-US" sz="1250" dirty="0"/>
          </a:p>
        </p:txBody>
      </p:sp>
      <p:sp>
        <p:nvSpPr>
          <p:cNvPr id="22" name="Text 20"/>
          <p:cNvSpPr txBox="1"/>
          <p:nvPr/>
        </p:nvSpPr>
        <p:spPr>
          <a:xfrm>
            <a:off x="685800" y="3557016"/>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arrepender-se</a:t>
            </a:r>
            <a:endParaRPr lang="en-US" sz="1550" dirty="0"/>
          </a:p>
        </p:txBody>
      </p:sp>
      <p:sp>
        <p:nvSpPr>
          <p:cNvPr id="23" name="Text 21"/>
          <p:cNvSpPr txBox="1"/>
          <p:nvPr/>
        </p:nvSpPr>
        <p:spPr>
          <a:xfrm>
            <a:off x="685800" y="3904488"/>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Não um sacramento: mudar a mente.</a:t>
            </a:r>
            <a:endParaRPr lang="en-US" sz="1150" dirty="0"/>
          </a:p>
        </p:txBody>
      </p:sp>
      <p:sp>
        <p:nvSpPr>
          <p:cNvPr id="24" name="palavra_charis"/>
          <p:cNvSpPr/>
          <p:nvPr/>
        </p:nvSpPr>
        <p:spPr>
          <a:xfrm>
            <a:off x="3291840" y="2953512"/>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25" name="Text 23"/>
          <p:cNvSpPr txBox="1"/>
          <p:nvPr/>
        </p:nvSpPr>
        <p:spPr>
          <a:xfrm>
            <a:off x="3429000" y="3044952"/>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charis</a:t>
            </a:r>
            <a:endParaRPr lang="en-US" sz="1200" dirty="0"/>
          </a:p>
        </p:txBody>
      </p:sp>
      <p:sp>
        <p:nvSpPr>
          <p:cNvPr id="26" name="Text 24"/>
          <p:cNvSpPr txBox="1"/>
          <p:nvPr/>
        </p:nvSpPr>
        <p:spPr>
          <a:xfrm>
            <a:off x="3429000" y="3319272"/>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graça</a:t>
            </a:r>
            <a:endParaRPr lang="en-US" sz="1250" dirty="0"/>
          </a:p>
        </p:txBody>
      </p:sp>
      <p:sp>
        <p:nvSpPr>
          <p:cNvPr id="27" name="Text 25"/>
          <p:cNvSpPr txBox="1"/>
          <p:nvPr/>
        </p:nvSpPr>
        <p:spPr>
          <a:xfrm>
            <a:off x="3429000" y="3557016"/>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favor</a:t>
            </a:r>
            <a:endParaRPr lang="en-US" sz="1550" dirty="0"/>
          </a:p>
        </p:txBody>
      </p:sp>
      <p:sp>
        <p:nvSpPr>
          <p:cNvPr id="28" name="Text 26"/>
          <p:cNvSpPr txBox="1"/>
          <p:nvPr/>
        </p:nvSpPr>
        <p:spPr>
          <a:xfrm>
            <a:off x="3429000" y="3904488"/>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No uso comum, “graça” estava gasta.</a:t>
            </a:r>
            <a:endParaRPr lang="en-US" sz="1150" dirty="0"/>
          </a:p>
        </p:txBody>
      </p:sp>
      <p:sp>
        <p:nvSpPr>
          <p:cNvPr id="29" name="palavra_homologeo"/>
          <p:cNvSpPr/>
          <p:nvPr/>
        </p:nvSpPr>
        <p:spPr>
          <a:xfrm>
            <a:off x="6035040" y="2953512"/>
            <a:ext cx="2560320" cy="1463040"/>
          </a:xfrm>
          <a:prstGeom prst="roundRect">
            <a:avLst>
              <a:gd name="adj" fmla="val 5000"/>
            </a:avLst>
          </a:prstGeom>
          <a:solidFill>
            <a:schemeClr val="accent5"/>
          </a:solidFill>
          <a:ln w="9525">
            <a:solidFill>
              <a:srgbClr val="E4D8C0"/>
            </a:solidFill>
            <a:prstDash val="solid"/>
          </a:ln>
        </p:spPr>
        <p:txBody>
          <a:bodyPr/>
          <a:p/>
        </p:txBody>
      </p:sp>
      <p:sp>
        <p:nvSpPr>
          <p:cNvPr id="30" name="Text 28"/>
          <p:cNvSpPr txBox="1"/>
          <p:nvPr/>
        </p:nvSpPr>
        <p:spPr>
          <a:xfrm>
            <a:off x="6172200" y="3044952"/>
            <a:ext cx="2286000" cy="256032"/>
          </a:xfrm>
          <a:prstGeom prst="rect">
            <a:avLst/>
          </a:prstGeom>
          <a:noFill/>
          <a:ln/>
        </p:spPr>
        <p:txBody>
          <a:bodyPr wrap="square" lIns="0" tIns="0" rIns="0" bIns="0" rtlCol="0" anchor="t"/>
          <a:lstStyle/>
          <a:p>
            <a:pPr indent="0" marL="0">
              <a:buNone/>
            </a:pPr>
            <a:r>
              <a:rPr lang="en-US" sz="1200" i="1" dirty="0">
                <a:solidFill>
                  <a:schemeClr val="accent2"/>
                </a:solidFill>
                <a:latin typeface="Georgia" pitchFamily="34" charset="0"/>
                <a:ea typeface="Georgia" pitchFamily="34" charset="-122"/>
                <a:cs typeface="Georgia" pitchFamily="34" charset="-120"/>
              </a:rPr>
              <a:t>homologeo</a:t>
            </a:r>
            <a:endParaRPr lang="en-US" sz="1200" dirty="0"/>
          </a:p>
        </p:txBody>
      </p:sp>
      <p:sp>
        <p:nvSpPr>
          <p:cNvPr id="31" name="Text 29"/>
          <p:cNvSpPr txBox="1"/>
          <p:nvPr/>
        </p:nvSpPr>
        <p:spPr>
          <a:xfrm>
            <a:off x="6172200" y="3319272"/>
            <a:ext cx="2286000" cy="256032"/>
          </a:xfrm>
          <a:prstGeom prst="rect">
            <a:avLst/>
          </a:prstGeom>
          <a:noFill/>
          <a:ln/>
        </p:spPr>
        <p:txBody>
          <a:bodyPr wrap="square" lIns="0" tIns="0" rIns="0" bIns="0" rtlCol="0" anchor="t"/>
          <a:lstStyle/>
          <a:p>
            <a:pPr indent="0" marL="0">
              <a:buNone/>
            </a:pPr>
            <a:r>
              <a:rPr lang="en-US" sz="1250" dirty="0">
                <a:solidFill>
                  <a:schemeClr val="accent4"/>
                </a:solidFill>
                <a:latin typeface="Segoe UI" pitchFamily="34" charset="0"/>
                <a:ea typeface="Segoe UI" pitchFamily="34" charset="-122"/>
                <a:cs typeface="Segoe UI" pitchFamily="34" charset="-120"/>
              </a:rPr>
              <a:t>confessar</a:t>
            </a:r>
            <a:endParaRPr lang="en-US" sz="1250" dirty="0"/>
          </a:p>
        </p:txBody>
      </p:sp>
      <p:sp>
        <p:nvSpPr>
          <p:cNvPr id="32" name="Text 30"/>
          <p:cNvSpPr txBox="1"/>
          <p:nvPr/>
        </p:nvSpPr>
        <p:spPr>
          <a:xfrm>
            <a:off x="6172200" y="3557016"/>
            <a:ext cx="2286000" cy="310896"/>
          </a:xfrm>
          <a:prstGeom prst="rect">
            <a:avLst/>
          </a:prstGeom>
          <a:noFill/>
          <a:ln/>
        </p:spPr>
        <p:txBody>
          <a:bodyPr wrap="square" lIns="0" tIns="0" rIns="0" bIns="0" rtlCol="0" anchor="t"/>
          <a:lstStyle/>
          <a:p>
            <a:pPr indent="0" marL="0">
              <a:buNone/>
            </a:pPr>
            <a:r>
              <a:rPr lang="en-US" sz="1550" b="1" dirty="0">
                <a:solidFill>
                  <a:schemeClr val="accent2"/>
                </a:solidFill>
                <a:latin typeface="Segoe UI" pitchFamily="34" charset="0"/>
                <a:ea typeface="Segoe UI" pitchFamily="34" charset="-122"/>
                <a:cs typeface="Segoe UI" pitchFamily="34" charset="-120"/>
              </a:rPr>
              <a:t>→ </a:t>
            </a:r>
            <a:pPr indent="0" marL="0">
              <a:buNone/>
            </a:pPr>
            <a:r>
              <a:rPr lang="en-US" sz="1550" b="1" dirty="0">
                <a:solidFill>
                  <a:schemeClr val="tx2"/>
                </a:solidFill>
                <a:latin typeface="Segoe UI" pitchFamily="34" charset="0"/>
                <a:ea typeface="Segoe UI" pitchFamily="34" charset="-122"/>
                <a:cs typeface="Segoe UI" pitchFamily="34" charset="-120"/>
              </a:rPr>
              <a:t>reconhecer</a:t>
            </a:r>
            <a:endParaRPr lang="en-US" sz="1550" dirty="0"/>
          </a:p>
        </p:txBody>
      </p:sp>
      <p:sp>
        <p:nvSpPr>
          <p:cNvPr id="33" name="Text 31"/>
          <p:cNvSpPr txBox="1"/>
          <p:nvPr/>
        </p:nvSpPr>
        <p:spPr>
          <a:xfrm>
            <a:off x="6172200" y="3904488"/>
            <a:ext cx="2286000" cy="457200"/>
          </a:xfrm>
          <a:prstGeom prst="rect">
            <a:avLst/>
          </a:prstGeom>
          <a:noFill/>
          <a:ln/>
        </p:spPr>
        <p:txBody>
          <a:bodyPr wrap="square" lIns="0" tIns="0" rIns="0" bIns="0" rtlCol="0" anchor="t"/>
          <a:lstStyle/>
          <a:p>
            <a:pPr indent="0" marL="0">
              <a:buNone/>
            </a:pPr>
            <a:r>
              <a:rPr lang="en-US" sz="1150" dirty="0">
                <a:solidFill>
                  <a:schemeClr val="tx1"/>
                </a:solidFill>
                <a:latin typeface="Segoe UI" pitchFamily="34" charset="0"/>
                <a:ea typeface="Segoe UI" pitchFamily="34" charset="-122"/>
                <a:cs typeface="Segoe UI" pitchFamily="34" charset="-120"/>
              </a:rPr>
              <a:t>Para um estudioso, o ponto mais fraco.</a:t>
            </a:r>
            <a:endParaRPr lang="en-US" sz="115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PARTE IV · O PREÇO · ANTUÉRPIA, 1534–1535</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Mãos abertas e um falso amigo</a:t>
            </a:r>
            <a:endParaRPr lang="en-US" sz="2800" dirty="0"/>
          </a:p>
        </p:txBody>
      </p:sp>
      <p:pic>
        <p:nvPicPr>
          <p:cNvPr id="4" name="ilustracao_casa" descr="/home/claude/kit/work/jovens/png/casa.png">    </p:cNvPr>
          <p:cNvPicPr>
            <a:picLocks noChangeAspect="1"/>
          </p:cNvPicPr>
          <p:nvPr/>
        </p:nvPicPr>
        <p:blipFill>
          <a:blip r:embed="rId1"/>
          <a:stretch>
            <a:fillRect/>
          </a:stretch>
        </p:blipFill>
        <p:spPr>
          <a:xfrm>
            <a:off x="548640" y="1371600"/>
            <a:ext cx="3291840" cy="2468880"/>
          </a:xfrm>
          <a:prstGeom prst="rect">
            <a:avLst/>
          </a:prstGeom>
        </p:spPr>
      </p:pic>
      <p:sp>
        <p:nvSpPr>
          <p:cNvPr id="5" name="cartao_caridade"/>
          <p:cNvSpPr/>
          <p:nvPr/>
        </p:nvSpPr>
        <p:spPr>
          <a:xfrm>
            <a:off x="4114800" y="1325880"/>
            <a:ext cx="4480560" cy="1417320"/>
          </a:xfrm>
          <a:prstGeom prst="roundRect">
            <a:avLst>
              <a:gd name="adj" fmla="val 5161"/>
            </a:avLst>
          </a:prstGeom>
          <a:solidFill>
            <a:schemeClr val="accent5"/>
          </a:solidFill>
          <a:ln w="9525">
            <a:solidFill>
              <a:srgbClr val="E4D8C0"/>
            </a:solidFill>
            <a:prstDash val="solid"/>
          </a:ln>
        </p:spPr>
        <p:txBody>
          <a:bodyPr/>
          <a:p/>
        </p:txBody>
      </p:sp>
      <p:sp>
        <p:nvSpPr>
          <p:cNvPr id="6" name="Text 3"/>
          <p:cNvSpPr txBox="1"/>
          <p:nvPr/>
        </p:nvSpPr>
        <p:spPr>
          <a:xfrm>
            <a:off x="4297680" y="1417320"/>
            <a:ext cx="4114800" cy="1280160"/>
          </a:xfrm>
          <a:prstGeom prst="rect">
            <a:avLst/>
          </a:prstGeom>
          <a:noFill/>
          <a:ln/>
        </p:spPr>
        <p:txBody>
          <a:bodyPr wrap="square" lIns="0" tIns="0" rIns="0" bIns="0" rtlCol="0" anchor="t"/>
          <a:lstStyle/>
          <a:p>
            <a:pPr indent="0" marL="0">
              <a:buNone/>
            </a:pPr>
            <a:r>
              <a:rPr lang="en-US" sz="1250" b="1" dirty="0">
                <a:solidFill>
                  <a:schemeClr val="tx2"/>
                </a:solidFill>
                <a:latin typeface="Segoe UI" pitchFamily="34" charset="0"/>
                <a:ea typeface="Segoe UI" pitchFamily="34" charset="-122"/>
                <a:cs typeface="Segoe UI" pitchFamily="34" charset="-120"/>
              </a:rPr>
              <a:t>Segunda e sábado (segundo Foxe)</a:t>
            </a:r>
            <a:endParaRPr lang="en-US" sz="1250" dirty="0"/>
          </a:p>
          <a:p>
            <a:pPr indent="0" marL="0">
              <a:buNone/>
            </a:pPr>
            <a:r>
              <a:rPr lang="en-US" sz="1250" dirty="0">
                <a:solidFill>
                  <a:schemeClr val="tx1"/>
                </a:solidFill>
                <a:latin typeface="Segoe UI" pitchFamily="34" charset="0"/>
                <a:ea typeface="Segoe UI" pitchFamily="34" charset="-122"/>
                <a:cs typeface="Segoe UI" pitchFamily="34" charset="-120"/>
              </a:rPr>
              <a:t>Hóspede de Thomas Poyntz, Tyndale revisou o NT (mais de 4.000 alterações em 1534) e reservava dois dias por semana para os pobres, os doentes e os idosos.</a:t>
            </a:r>
            <a:endParaRPr lang="en-US" sz="1250" dirty="0"/>
          </a:p>
        </p:txBody>
      </p:sp>
      <p:sp>
        <p:nvSpPr>
          <p:cNvPr id="7" name="cartao_corredor"/>
          <p:cNvSpPr/>
          <p:nvPr/>
        </p:nvSpPr>
        <p:spPr>
          <a:xfrm>
            <a:off x="4114800" y="2880360"/>
            <a:ext cx="4480560" cy="1508760"/>
          </a:xfrm>
          <a:prstGeom prst="roundRect">
            <a:avLst>
              <a:gd name="adj" fmla="val 4848"/>
            </a:avLst>
          </a:prstGeom>
          <a:solidFill>
            <a:schemeClr val="accent3"/>
          </a:solidFill>
          <a:ln/>
        </p:spPr>
        <p:txBody>
          <a:bodyPr/>
          <a:p/>
        </p:txBody>
      </p:sp>
      <p:sp>
        <p:nvSpPr>
          <p:cNvPr id="8" name="Text 5"/>
          <p:cNvSpPr txBox="1"/>
          <p:nvPr/>
        </p:nvSpPr>
        <p:spPr>
          <a:xfrm>
            <a:off x="4297680" y="2971800"/>
            <a:ext cx="4114800" cy="1371600"/>
          </a:xfrm>
          <a:prstGeom prst="rect">
            <a:avLst/>
          </a:prstGeom>
          <a:noFill/>
          <a:ln/>
        </p:spPr>
        <p:txBody>
          <a:bodyPr wrap="square" lIns="0" tIns="0" rIns="0" bIns="0" rtlCol="0" anchor="t"/>
          <a:lstStyle/>
          <a:p>
            <a:pPr indent="0" marL="0">
              <a:buNone/>
            </a:pPr>
            <a:r>
              <a:rPr lang="en-US" sz="1250" b="1" dirty="0">
                <a:solidFill>
                  <a:schemeClr val="accent2"/>
                </a:solidFill>
                <a:latin typeface="Segoe UI" pitchFamily="34" charset="0"/>
                <a:ea typeface="Segoe UI" pitchFamily="34" charset="-122"/>
                <a:cs typeface="Segoe UI" pitchFamily="34" charset="-120"/>
              </a:rPr>
              <a:t>O corredor estreito (segundo Foxe)</a:t>
            </a:r>
            <a:endParaRPr lang="en-US" sz="1250" dirty="0"/>
          </a:p>
          <a:p>
            <a:pPr indent="0" marL="0">
              <a:buNone/>
            </a:pPr>
            <a:r>
              <a:rPr lang="en-US" sz="1250" dirty="0">
                <a:solidFill>
                  <a:schemeClr val="tx1"/>
                </a:solidFill>
                <a:latin typeface="Segoe UI" pitchFamily="34" charset="0"/>
                <a:ea typeface="Segoe UI" pitchFamily="34" charset="-122"/>
                <a:cs typeface="Segoe UI" pitchFamily="34" charset="-120"/>
              </a:rPr>
              <a:t>Henry Phillips ganhou sua confiança, pediu 40 xelins emprestados e, na saída da casa, apontou por cima da cabeça de Tyndale para os oficiais. Preso em 1535, levado a Vilvoorde.</a:t>
            </a:r>
            <a:endParaRPr lang="en-US" sz="1250" dirty="0"/>
          </a:p>
        </p:txBody>
      </p:sp>
      <p:sp>
        <p:nvSpPr>
          <p:cNvPr id="9" name="Text 6"/>
          <p:cNvSpPr txBox="1"/>
          <p:nvPr/>
        </p:nvSpPr>
        <p:spPr>
          <a:xfrm>
            <a:off x="548640" y="3977640"/>
            <a:ext cx="3291840" cy="457200"/>
          </a:xfrm>
          <a:prstGeom prst="rect">
            <a:avLst/>
          </a:prstGeom>
          <a:noFill/>
          <a:ln/>
        </p:spPr>
        <p:txBody>
          <a:bodyPr wrap="square" lIns="0" tIns="0" rIns="0" bIns="0" rtlCol="0" anchor="t"/>
          <a:lstStyle/>
          <a:p>
            <a:pPr algn="ctr" indent="0" marL="0">
              <a:buNone/>
            </a:pPr>
            <a:r>
              <a:rPr lang="en-US" sz="1200" i="1" dirty="0">
                <a:solidFill>
                  <a:schemeClr val="tx2"/>
                </a:solidFill>
                <a:latin typeface="Georgia" pitchFamily="34" charset="0"/>
                <a:ea typeface="Georgia" pitchFamily="34" charset="-122"/>
                <a:cs typeface="Georgia" pitchFamily="34" charset="-120"/>
              </a:rPr>
              <a:t>“A fé é coisa viva, poderosa em ação… sempre frutífera.” (1534)</a:t>
            </a:r>
            <a:endParaRPr lang="en-US" sz="12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PARTE IV · O PREÇO · VILVOORDE, 1535–1536</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bg1"/>
                </a:solidFill>
                <a:latin typeface="Georgia" pitchFamily="34" charset="0"/>
                <a:ea typeface="Georgia" pitchFamily="34" charset="-122"/>
                <a:cs typeface="Georgia" pitchFamily="34" charset="-120"/>
              </a:rPr>
              <a:t>A lâmpada e os livros hebraicos</a:t>
            </a:r>
            <a:endParaRPr lang="en-US" sz="2800" dirty="0"/>
          </a:p>
        </p:txBody>
      </p:sp>
      <p:pic>
        <p:nvPicPr>
          <p:cNvPr id="4" name="ilustracao_lampada" descr="/home/claude/kit/work/jovens/png/lampada.png">    </p:cNvPr>
          <p:cNvPicPr>
            <a:picLocks noChangeAspect="1"/>
          </p:cNvPicPr>
          <p:nvPr/>
        </p:nvPicPr>
        <p:blipFill>
          <a:blip r:embed="rId1"/>
          <a:stretch>
            <a:fillRect/>
          </a:stretch>
        </p:blipFill>
        <p:spPr>
          <a:xfrm>
            <a:off x="548640" y="1371600"/>
            <a:ext cx="3383280" cy="2537460"/>
          </a:xfrm>
          <a:prstGeom prst="rect">
            <a:avLst/>
          </a:prstGeom>
        </p:spPr>
      </p:pic>
      <p:sp>
        <p:nvSpPr>
          <p:cNvPr id="5" name="Text 2"/>
          <p:cNvSpPr txBox="1"/>
          <p:nvPr/>
        </p:nvSpPr>
        <p:spPr>
          <a:xfrm>
            <a:off x="548640" y="3977640"/>
            <a:ext cx="3383280" cy="320040"/>
          </a:xfrm>
          <a:prstGeom prst="rect">
            <a:avLst/>
          </a:prstGeom>
          <a:noFill/>
          <a:ln/>
        </p:spPr>
        <p:txBody>
          <a:bodyPr wrap="square" lIns="0" tIns="0" rIns="0" bIns="0" rtlCol="0" anchor="t"/>
          <a:lstStyle/>
          <a:p>
            <a:pPr algn="ctr" indent="0" marL="0">
              <a:buNone/>
            </a:pPr>
            <a:r>
              <a:rPr lang="en-US" sz="1050" i="1" dirty="0">
                <a:solidFill>
                  <a:srgbClr val="B9B2A2"/>
                </a:solidFill>
                <a:latin typeface="Segoe UI" pitchFamily="34" charset="0"/>
                <a:ea typeface="Segoe UI" pitchFamily="34" charset="-122"/>
                <a:cs typeface="Segoe UI" pitchFamily="34" charset="-120"/>
              </a:rPr>
              <a:t>Carta em latim, de próprio punho · 501 dias de prisão</a:t>
            </a:r>
            <a:endParaRPr lang="en-US" sz="1050" dirty="0"/>
          </a:p>
        </p:txBody>
      </p:sp>
      <p:sp>
        <p:nvSpPr>
          <p:cNvPr id="6" name="pedido_1"/>
          <p:cNvSpPr/>
          <p:nvPr/>
        </p:nvSpPr>
        <p:spPr>
          <a:xfrm>
            <a:off x="4251960" y="1353312"/>
            <a:ext cx="310896" cy="310896"/>
          </a:xfrm>
          <a:prstGeom prst="ellipse">
            <a:avLst/>
          </a:prstGeom>
          <a:solidFill>
            <a:schemeClr val="accent1"/>
          </a:solidFill>
          <a:ln/>
        </p:spPr>
        <p:txBody>
          <a:bodyPr/>
          <a:p/>
        </p:txBody>
      </p:sp>
      <p:sp>
        <p:nvSpPr>
          <p:cNvPr id="7" name="Text 4"/>
          <p:cNvSpPr txBox="1"/>
          <p:nvPr/>
        </p:nvSpPr>
        <p:spPr>
          <a:xfrm>
            <a:off x="4251960" y="1353312"/>
            <a:ext cx="310896" cy="310896"/>
          </a:xfrm>
          <a:prstGeom prst="rect">
            <a:avLst/>
          </a:prstGeom>
          <a:noFill/>
          <a:ln/>
        </p:spPr>
        <p:txBody>
          <a:bodyPr wrap="square" lIns="0" tIns="0" rIns="0" bIns="0" rtlCol="0" anchor="ctr"/>
          <a:lstStyle/>
          <a:p>
            <a:pPr algn="ctr" indent="0" marL="0">
              <a:buNone/>
            </a:pPr>
            <a:r>
              <a:rPr lang="en-US" sz="1100" b="1" dirty="0">
                <a:solidFill>
                  <a:schemeClr val="tx2"/>
                </a:solidFill>
                <a:latin typeface="Segoe UI" pitchFamily="34" charset="0"/>
                <a:ea typeface="Segoe UI" pitchFamily="34" charset="-122"/>
                <a:cs typeface="Segoe UI" pitchFamily="34" charset="-120"/>
              </a:rPr>
              <a:t>1</a:t>
            </a:r>
            <a:endParaRPr lang="en-US" sz="1100" dirty="0"/>
          </a:p>
        </p:txBody>
      </p:sp>
      <p:sp>
        <p:nvSpPr>
          <p:cNvPr id="8" name="Text 5"/>
          <p:cNvSpPr txBox="1"/>
          <p:nvPr/>
        </p:nvSpPr>
        <p:spPr>
          <a:xfrm>
            <a:off x="4681728" y="1325880"/>
            <a:ext cx="3931920" cy="411480"/>
          </a:xfrm>
          <a:prstGeom prst="rect">
            <a:avLst/>
          </a:prstGeom>
          <a:noFill/>
          <a:ln/>
        </p:spPr>
        <p:txBody>
          <a:bodyPr wrap="square" lIns="0" tIns="0" rIns="0" bIns="0" rtlCol="0" anchor="ctr"/>
          <a:lstStyle/>
          <a:p>
            <a:pPr indent="0" marL="0">
              <a:buNone/>
            </a:pPr>
            <a:r>
              <a:rPr lang="en-US" sz="1400" dirty="0">
                <a:solidFill>
                  <a:schemeClr val="bg2"/>
                </a:solidFill>
                <a:latin typeface="Segoe UI" pitchFamily="34" charset="0"/>
                <a:ea typeface="Segoe UI" pitchFamily="34" charset="-122"/>
                <a:cs typeface="Segoe UI" pitchFamily="34" charset="-120"/>
              </a:rPr>
              <a:t>Um gorro mais quente</a:t>
            </a:r>
            <a:endParaRPr lang="en-US" sz="1400" dirty="0"/>
          </a:p>
        </p:txBody>
      </p:sp>
      <p:sp>
        <p:nvSpPr>
          <p:cNvPr id="9" name="pedido_2"/>
          <p:cNvSpPr/>
          <p:nvPr/>
        </p:nvSpPr>
        <p:spPr>
          <a:xfrm>
            <a:off x="4251960" y="1810512"/>
            <a:ext cx="310896" cy="310896"/>
          </a:xfrm>
          <a:prstGeom prst="ellipse">
            <a:avLst/>
          </a:prstGeom>
          <a:solidFill>
            <a:schemeClr val="accent1"/>
          </a:solidFill>
          <a:ln/>
        </p:spPr>
        <p:txBody>
          <a:bodyPr/>
          <a:p/>
        </p:txBody>
      </p:sp>
      <p:sp>
        <p:nvSpPr>
          <p:cNvPr id="10" name="Text 7"/>
          <p:cNvSpPr txBox="1"/>
          <p:nvPr/>
        </p:nvSpPr>
        <p:spPr>
          <a:xfrm>
            <a:off x="4251960" y="1810512"/>
            <a:ext cx="310896" cy="310896"/>
          </a:xfrm>
          <a:prstGeom prst="rect">
            <a:avLst/>
          </a:prstGeom>
          <a:noFill/>
          <a:ln/>
        </p:spPr>
        <p:txBody>
          <a:bodyPr wrap="square" lIns="0" tIns="0" rIns="0" bIns="0" rtlCol="0" anchor="ctr"/>
          <a:lstStyle/>
          <a:p>
            <a:pPr algn="ctr" indent="0" marL="0">
              <a:buNone/>
            </a:pPr>
            <a:r>
              <a:rPr lang="en-US" sz="1100" b="1" dirty="0">
                <a:solidFill>
                  <a:schemeClr val="tx2"/>
                </a:solidFill>
                <a:latin typeface="Segoe UI" pitchFamily="34" charset="0"/>
                <a:ea typeface="Segoe UI" pitchFamily="34" charset="-122"/>
                <a:cs typeface="Segoe UI" pitchFamily="34" charset="-120"/>
              </a:rPr>
              <a:t>2</a:t>
            </a:r>
            <a:endParaRPr lang="en-US" sz="1100" dirty="0"/>
          </a:p>
        </p:txBody>
      </p:sp>
      <p:sp>
        <p:nvSpPr>
          <p:cNvPr id="11" name="Text 8"/>
          <p:cNvSpPr txBox="1"/>
          <p:nvPr/>
        </p:nvSpPr>
        <p:spPr>
          <a:xfrm>
            <a:off x="4681728" y="1783080"/>
            <a:ext cx="3931920" cy="411480"/>
          </a:xfrm>
          <a:prstGeom prst="rect">
            <a:avLst/>
          </a:prstGeom>
          <a:noFill/>
          <a:ln/>
        </p:spPr>
        <p:txBody>
          <a:bodyPr wrap="square" lIns="0" tIns="0" rIns="0" bIns="0" rtlCol="0" anchor="ctr"/>
          <a:lstStyle/>
          <a:p>
            <a:pPr indent="0" marL="0">
              <a:buNone/>
            </a:pPr>
            <a:r>
              <a:rPr lang="en-US" sz="1400" dirty="0">
                <a:solidFill>
                  <a:schemeClr val="bg2"/>
                </a:solidFill>
                <a:latin typeface="Segoe UI" pitchFamily="34" charset="0"/>
                <a:ea typeface="Segoe UI" pitchFamily="34" charset="-122"/>
                <a:cs typeface="Segoe UI" pitchFamily="34" charset="-120"/>
              </a:rPr>
              <a:t>Uma túnica mais quente</a:t>
            </a:r>
            <a:endParaRPr lang="en-US" sz="1400" dirty="0"/>
          </a:p>
        </p:txBody>
      </p:sp>
      <p:sp>
        <p:nvSpPr>
          <p:cNvPr id="12" name="pedido_3"/>
          <p:cNvSpPr/>
          <p:nvPr/>
        </p:nvSpPr>
        <p:spPr>
          <a:xfrm>
            <a:off x="4251960" y="2267712"/>
            <a:ext cx="310896" cy="310896"/>
          </a:xfrm>
          <a:prstGeom prst="ellipse">
            <a:avLst/>
          </a:prstGeom>
          <a:solidFill>
            <a:schemeClr val="accent1"/>
          </a:solidFill>
          <a:ln/>
        </p:spPr>
        <p:txBody>
          <a:bodyPr/>
          <a:p/>
        </p:txBody>
      </p:sp>
      <p:sp>
        <p:nvSpPr>
          <p:cNvPr id="13" name="Text 10"/>
          <p:cNvSpPr txBox="1"/>
          <p:nvPr/>
        </p:nvSpPr>
        <p:spPr>
          <a:xfrm>
            <a:off x="4251960" y="2267712"/>
            <a:ext cx="310896" cy="310896"/>
          </a:xfrm>
          <a:prstGeom prst="rect">
            <a:avLst/>
          </a:prstGeom>
          <a:noFill/>
          <a:ln/>
        </p:spPr>
        <p:txBody>
          <a:bodyPr wrap="square" lIns="0" tIns="0" rIns="0" bIns="0" rtlCol="0" anchor="ctr"/>
          <a:lstStyle/>
          <a:p>
            <a:pPr algn="ctr" indent="0" marL="0">
              <a:buNone/>
            </a:pPr>
            <a:r>
              <a:rPr lang="en-US" sz="1100" b="1" dirty="0">
                <a:solidFill>
                  <a:schemeClr val="tx2"/>
                </a:solidFill>
                <a:latin typeface="Segoe UI" pitchFamily="34" charset="0"/>
                <a:ea typeface="Segoe UI" pitchFamily="34" charset="-122"/>
                <a:cs typeface="Segoe UI" pitchFamily="34" charset="-120"/>
              </a:rPr>
              <a:t>3</a:t>
            </a:r>
            <a:endParaRPr lang="en-US" sz="1100" dirty="0"/>
          </a:p>
        </p:txBody>
      </p:sp>
      <p:sp>
        <p:nvSpPr>
          <p:cNvPr id="14" name="Text 11"/>
          <p:cNvSpPr txBox="1"/>
          <p:nvPr/>
        </p:nvSpPr>
        <p:spPr>
          <a:xfrm>
            <a:off x="4681728" y="2240280"/>
            <a:ext cx="3931920" cy="411480"/>
          </a:xfrm>
          <a:prstGeom prst="rect">
            <a:avLst/>
          </a:prstGeom>
          <a:noFill/>
          <a:ln/>
        </p:spPr>
        <p:txBody>
          <a:bodyPr wrap="square" lIns="0" tIns="0" rIns="0" bIns="0" rtlCol="0" anchor="ctr"/>
          <a:lstStyle/>
          <a:p>
            <a:pPr indent="0" marL="0">
              <a:buNone/>
            </a:pPr>
            <a:r>
              <a:rPr lang="en-US" sz="1400" dirty="0">
                <a:solidFill>
                  <a:schemeClr val="bg2"/>
                </a:solidFill>
                <a:latin typeface="Segoe UI" pitchFamily="34" charset="0"/>
                <a:ea typeface="Segoe UI" pitchFamily="34" charset="-122"/>
                <a:cs typeface="Segoe UI" pitchFamily="34" charset="-120"/>
              </a:rPr>
              <a:t>Uma lâmpada para a noite</a:t>
            </a:r>
            <a:endParaRPr lang="en-US" sz="1400" dirty="0"/>
          </a:p>
        </p:txBody>
      </p:sp>
      <p:sp>
        <p:nvSpPr>
          <p:cNvPr id="15" name="pedido_4"/>
          <p:cNvSpPr/>
          <p:nvPr/>
        </p:nvSpPr>
        <p:spPr>
          <a:xfrm>
            <a:off x="4251960" y="2724912"/>
            <a:ext cx="310896" cy="310896"/>
          </a:xfrm>
          <a:prstGeom prst="ellipse">
            <a:avLst/>
          </a:prstGeom>
          <a:solidFill>
            <a:schemeClr val="accent1"/>
          </a:solidFill>
          <a:ln/>
        </p:spPr>
        <p:txBody>
          <a:bodyPr/>
          <a:p/>
        </p:txBody>
      </p:sp>
      <p:sp>
        <p:nvSpPr>
          <p:cNvPr id="16" name="Text 13"/>
          <p:cNvSpPr txBox="1"/>
          <p:nvPr/>
        </p:nvSpPr>
        <p:spPr>
          <a:xfrm>
            <a:off x="4251960" y="2724912"/>
            <a:ext cx="310896" cy="310896"/>
          </a:xfrm>
          <a:prstGeom prst="rect">
            <a:avLst/>
          </a:prstGeom>
          <a:noFill/>
          <a:ln/>
        </p:spPr>
        <p:txBody>
          <a:bodyPr wrap="square" lIns="0" tIns="0" rIns="0" bIns="0" rtlCol="0" anchor="ctr"/>
          <a:lstStyle/>
          <a:p>
            <a:pPr algn="ctr" indent="0" marL="0">
              <a:buNone/>
            </a:pPr>
            <a:r>
              <a:rPr lang="en-US" sz="1100" b="1" dirty="0">
                <a:solidFill>
                  <a:schemeClr val="tx2"/>
                </a:solidFill>
                <a:latin typeface="Segoe UI" pitchFamily="34" charset="0"/>
                <a:ea typeface="Segoe UI" pitchFamily="34" charset="-122"/>
                <a:cs typeface="Segoe UI" pitchFamily="34" charset="-120"/>
              </a:rPr>
              <a:t>4</a:t>
            </a:r>
            <a:endParaRPr lang="en-US" sz="1100" dirty="0"/>
          </a:p>
        </p:txBody>
      </p:sp>
      <p:sp>
        <p:nvSpPr>
          <p:cNvPr id="17" name="Text 14"/>
          <p:cNvSpPr txBox="1"/>
          <p:nvPr/>
        </p:nvSpPr>
        <p:spPr>
          <a:xfrm>
            <a:off x="4681728" y="2697480"/>
            <a:ext cx="3931920" cy="411480"/>
          </a:xfrm>
          <a:prstGeom prst="rect">
            <a:avLst/>
          </a:prstGeom>
          <a:noFill/>
          <a:ln/>
        </p:spPr>
        <p:txBody>
          <a:bodyPr wrap="square" lIns="0" tIns="0" rIns="0" bIns="0" rtlCol="0" anchor="ctr"/>
          <a:lstStyle/>
          <a:p>
            <a:pPr indent="0" marL="0">
              <a:buNone/>
            </a:pPr>
            <a:r>
              <a:rPr lang="en-US" sz="1400" b="1" dirty="0">
                <a:solidFill>
                  <a:schemeClr val="accent1"/>
                </a:solidFill>
                <a:latin typeface="Segoe UI" pitchFamily="34" charset="0"/>
                <a:ea typeface="Segoe UI" pitchFamily="34" charset="-122"/>
                <a:cs typeface="Segoe UI" pitchFamily="34" charset="-120"/>
              </a:rPr>
              <a:t>Sobretudo: a Bíblia hebraica, a gramática e o vocabulário</a:t>
            </a:r>
            <a:endParaRPr lang="en-US" sz="1400" dirty="0"/>
          </a:p>
        </p:txBody>
      </p:sp>
      <p:sp>
        <p:nvSpPr>
          <p:cNvPr id="18" name="cartao_paciente"/>
          <p:cNvSpPr/>
          <p:nvPr/>
        </p:nvSpPr>
        <p:spPr>
          <a:xfrm>
            <a:off x="4251960" y="3364992"/>
            <a:ext cx="4343400" cy="1097280"/>
          </a:xfrm>
          <a:prstGeom prst="roundRect">
            <a:avLst>
              <a:gd name="adj" fmla="val 6667"/>
            </a:avLst>
          </a:prstGeom>
          <a:solidFill>
            <a:schemeClr val="accent6"/>
          </a:solidFill>
          <a:ln/>
        </p:spPr>
        <p:txBody>
          <a:bodyPr/>
          <a:p/>
        </p:txBody>
      </p:sp>
      <p:sp>
        <p:nvSpPr>
          <p:cNvPr id="19" name="Text 16"/>
          <p:cNvSpPr txBox="1"/>
          <p:nvPr/>
        </p:nvSpPr>
        <p:spPr>
          <a:xfrm>
            <a:off x="4434840" y="3438144"/>
            <a:ext cx="4023360" cy="713232"/>
          </a:xfrm>
          <a:prstGeom prst="rect">
            <a:avLst/>
          </a:prstGeom>
          <a:noFill/>
          <a:ln/>
        </p:spPr>
        <p:txBody>
          <a:bodyPr wrap="square" lIns="0" tIns="0" rIns="0" bIns="0" rtlCol="0" anchor="t"/>
          <a:lstStyle/>
          <a:p>
            <a:pPr indent="0" marL="0">
              <a:buNone/>
            </a:pPr>
            <a:r>
              <a:rPr lang="en-US" sz="1300" i="1" dirty="0">
                <a:solidFill>
                  <a:schemeClr val="bg1"/>
                </a:solidFill>
                <a:latin typeface="Georgia" pitchFamily="34" charset="0"/>
                <a:ea typeface="Georgia" pitchFamily="34" charset="-122"/>
                <a:cs typeface="Georgia" pitchFamily="34" charset="-120"/>
              </a:rPr>
              <a:t>“Serei paciente, aguardando a vontade de Deus, para a glória da graça de meu Senhor Jesus Cristo.”</a:t>
            </a:r>
            <a:endParaRPr lang="en-US" sz="1300" dirty="0"/>
          </a:p>
        </p:txBody>
      </p:sp>
      <p:sp>
        <p:nvSpPr>
          <p:cNvPr id="20" name="Text 17"/>
          <p:cNvSpPr txBox="1"/>
          <p:nvPr/>
        </p:nvSpPr>
        <p:spPr>
          <a:xfrm>
            <a:off x="4434840" y="4169664"/>
            <a:ext cx="4023360" cy="201168"/>
          </a:xfrm>
          <a:prstGeom prst="rect">
            <a:avLst/>
          </a:prstGeom>
          <a:noFill/>
          <a:ln/>
        </p:spPr>
        <p:txBody>
          <a:bodyPr wrap="square" lIns="0" tIns="0" rIns="0" bIns="0" rtlCol="0" anchor="t"/>
          <a:lstStyle/>
          <a:p>
            <a:pPr indent="0" marL="0">
              <a:buNone/>
            </a:pPr>
            <a:r>
              <a:rPr lang="en-US" sz="950" b="1" spc="150" kern="0" dirty="0">
                <a:solidFill>
                  <a:schemeClr val="accent1"/>
                </a:solidFill>
                <a:latin typeface="Segoe UI" pitchFamily="34" charset="0"/>
                <a:ea typeface="Segoe UI" pitchFamily="34" charset="-122"/>
                <a:cs typeface="Segoe UI" pitchFamily="34" charset="-120"/>
              </a:rPr>
              <a:t>TYNDALE · CARTA DA PRISÃO DE VILVOORDE</a:t>
            </a:r>
            <a:endParaRPr lang="en-US" sz="95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B2A2"/>
                </a:solidFill>
                <a:latin typeface="Segoe UI"/>
                <a:ea typeface="Segoe UI"/>
                <a:cs typeface="Segoe U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VILVOORDE · OUTUBRO DE 1536</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Abre os olhos do rei</a:t>
            </a:r>
            <a:endParaRPr lang="en-US" sz="2800" dirty="0"/>
          </a:p>
        </p:txBody>
      </p:sp>
      <p:pic>
        <p:nvPicPr>
          <p:cNvPr id="4" name="ilustracao_coroa" descr="/home/claude/kit/work/jovens/png/coroa.png">    </p:cNvPr>
          <p:cNvPicPr>
            <a:picLocks noChangeAspect="1"/>
          </p:cNvPicPr>
          <p:nvPr/>
        </p:nvPicPr>
        <p:blipFill>
          <a:blip r:embed="rId1"/>
          <a:stretch>
            <a:fillRect/>
          </a:stretch>
        </p:blipFill>
        <p:spPr>
          <a:xfrm>
            <a:off x="5212080" y="1325880"/>
            <a:ext cx="3383280" cy="2537460"/>
          </a:xfrm>
          <a:prstGeom prst="rect">
            <a:avLst/>
          </a:prstGeom>
        </p:spPr>
      </p:pic>
      <p:sp>
        <p:nvSpPr>
          <p:cNvPr id="5" name="Text 2"/>
          <p:cNvSpPr txBox="1"/>
          <p:nvPr/>
        </p:nvSpPr>
        <p:spPr>
          <a:xfrm>
            <a:off x="548640" y="1325880"/>
            <a:ext cx="4389120" cy="1234440"/>
          </a:xfrm>
          <a:prstGeom prst="rect">
            <a:avLst/>
          </a:prstGeom>
          <a:noFill/>
          <a:ln/>
        </p:spPr>
        <p:txBody>
          <a:bodyPr wrap="square" lIns="0" tIns="0" rIns="0" bIns="0" rtlCol="0" anchor="t"/>
          <a:lstStyle/>
          <a:p>
            <a:pPr indent="0" marL="0">
              <a:buNone/>
            </a:pPr>
            <a:r>
              <a:rPr lang="en-US" sz="1300" dirty="0">
                <a:solidFill>
                  <a:schemeClr val="tx1"/>
                </a:solidFill>
                <a:latin typeface="Segoe UI" pitchFamily="34" charset="0"/>
                <a:ea typeface="Segoe UI" pitchFamily="34" charset="-122"/>
                <a:cs typeface="Segoe UI" pitchFamily="34" charset="-120"/>
              </a:rPr>
              <a:t>Condenado como herege por suas ideias (não por traduzir), Tyndale foi executado em Vilvoorde em outubro de 1536 (tradicionalmente, no dia 6): estrangulado e depois queimado, como se fazia com os condenados. Tinha cerca de 42 anos.</a:t>
            </a:r>
            <a:endParaRPr lang="en-US" sz="1300" dirty="0"/>
          </a:p>
        </p:txBody>
      </p:sp>
      <p:sp>
        <p:nvSpPr>
          <p:cNvPr id="6" name="cartao_oracao"/>
          <p:cNvSpPr/>
          <p:nvPr/>
        </p:nvSpPr>
        <p:spPr>
          <a:xfrm>
            <a:off x="548640" y="2697480"/>
            <a:ext cx="4389120" cy="1143000"/>
          </a:xfrm>
          <a:prstGeom prst="roundRect">
            <a:avLst>
              <a:gd name="adj" fmla="val 6400"/>
            </a:avLst>
          </a:prstGeom>
          <a:solidFill>
            <a:schemeClr val="tx2"/>
          </a:solidFill>
          <a:ln/>
        </p:spPr>
        <p:txBody>
          <a:bodyPr/>
          <a:p/>
        </p:txBody>
      </p:sp>
      <p:sp>
        <p:nvSpPr>
          <p:cNvPr id="7" name="Text 4"/>
          <p:cNvSpPr txBox="1"/>
          <p:nvPr/>
        </p:nvSpPr>
        <p:spPr>
          <a:xfrm>
            <a:off x="731520" y="2788920"/>
            <a:ext cx="4023360" cy="960120"/>
          </a:xfrm>
          <a:prstGeom prst="rect">
            <a:avLst/>
          </a:prstGeom>
          <a:noFill/>
          <a:ln/>
        </p:spPr>
        <p:txBody>
          <a:bodyPr wrap="square" lIns="0" tIns="0" rIns="0" bIns="0" rtlCol="0" anchor="ctr"/>
          <a:lstStyle/>
          <a:p>
            <a:pPr indent="0" marL="0">
              <a:buNone/>
            </a:pPr>
            <a:r>
              <a:rPr lang="en-US" sz="1900" i="1" dirty="0">
                <a:solidFill>
                  <a:schemeClr val="accent1"/>
                </a:solidFill>
                <a:latin typeface="Georgia" pitchFamily="34" charset="0"/>
                <a:ea typeface="Georgia" pitchFamily="34" charset="-122"/>
                <a:cs typeface="Georgia" pitchFamily="34" charset="-120"/>
              </a:rPr>
              <a:t>“Senhor, abre os olhos do rei da Inglaterra!”</a:t>
            </a:r>
            <a:endParaRPr lang="en-US" sz="1400" dirty="0"/>
          </a:p>
          <a:p>
            <a:pPr indent="0" marL="0">
              <a:buNone/>
            </a:pPr>
            <a:r>
              <a:rPr lang="en-US" sz="950" b="1" spc="150" kern="0" dirty="0">
                <a:solidFill>
                  <a:srgbClr val="D9D3C5"/>
                </a:solidFill>
                <a:latin typeface="Segoe UI" pitchFamily="34" charset="0"/>
                <a:ea typeface="Segoe UI" pitchFamily="34" charset="-122"/>
                <a:cs typeface="Segoe UI" pitchFamily="34" charset="-120"/>
              </a:rPr>
              <a:t>SEGUNDO FOXE · ACTS AND MONUMENTS (1570)</a:t>
            </a:r>
            <a:endParaRPr lang="en-US" sz="1400" dirty="0"/>
          </a:p>
        </p:txBody>
      </p:sp>
      <p:sp>
        <p:nvSpPr>
          <p:cNvPr id="8" name="Text 5"/>
          <p:cNvSpPr txBox="1"/>
          <p:nvPr/>
        </p:nvSpPr>
        <p:spPr>
          <a:xfrm>
            <a:off x="548640" y="3977640"/>
            <a:ext cx="4389120" cy="457200"/>
          </a:xfrm>
          <a:prstGeom prst="rect">
            <a:avLst/>
          </a:prstGeom>
          <a:noFill/>
          <a:ln/>
        </p:spPr>
        <p:txBody>
          <a:bodyPr wrap="square" lIns="0" tIns="0" rIns="0" bIns="0" rtlCol="0" anchor="t"/>
          <a:lstStyle/>
          <a:p>
            <a:pPr indent="0" marL="0">
              <a:buNone/>
            </a:pPr>
            <a:r>
              <a:rPr lang="en-US" sz="1300" b="1" dirty="0">
                <a:solidFill>
                  <a:schemeClr val="tx2"/>
                </a:solidFill>
                <a:latin typeface="Segoe UI" pitchFamily="34" charset="0"/>
                <a:ea typeface="Segoe UI" pitchFamily="34" charset="-122"/>
                <a:cs typeface="Segoe UI" pitchFamily="34" charset="-120"/>
              </a:rPr>
              <a:t>A última oração: intercessão, não vingança (Lucas 23.34; Atos 7.60).</a:t>
            </a:r>
            <a:endParaRPr lang="en-US" sz="1300" dirty="0"/>
          </a:p>
        </p:txBody>
      </p:sp>
      <p:sp>
        <p:nvSpPr>
          <p:cNvPr id="9" name="Text 6"/>
          <p:cNvSpPr txBox="1"/>
          <p:nvPr/>
        </p:nvSpPr>
        <p:spPr>
          <a:xfrm>
            <a:off x="5212080" y="3977640"/>
            <a:ext cx="3383280" cy="457200"/>
          </a:xfrm>
          <a:prstGeom prst="rect">
            <a:avLst/>
          </a:prstGeom>
          <a:noFill/>
          <a:ln/>
        </p:spPr>
        <p:txBody>
          <a:bodyPr wrap="square" lIns="0" tIns="0" rIns="0" bIns="0" rtlCol="0" anchor="t"/>
          <a:lstStyle/>
          <a:p>
            <a:pPr indent="0" marL="0">
              <a:buNone/>
            </a:pPr>
            <a:r>
              <a:rPr lang="en-US" sz="1050" i="1" dirty="0">
                <a:solidFill>
                  <a:schemeClr val="accent4"/>
                </a:solidFill>
                <a:latin typeface="Segoe UI" pitchFamily="34" charset="0"/>
                <a:ea typeface="Segoe UI" pitchFamily="34" charset="-122"/>
                <a:cs typeface="Segoe UI" pitchFamily="34" charset="-120"/>
              </a:rPr>
              <a:t>Leitura de fé: não há documento que ligue a oração ao que o rei fez depois.</a:t>
            </a:r>
            <a:endParaRPr lang="en-US" sz="105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DEPOIS · A RESPOSTA DA HISTÓRIA</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De 1535 a 1539</a:t>
            </a:r>
            <a:endParaRPr lang="en-US" sz="2800" dirty="0"/>
          </a:p>
        </p:txBody>
      </p:sp>
      <p:sp>
        <p:nvSpPr>
          <p:cNvPr id="4" name="linha_do_tempo"/>
          <p:cNvSpPr/>
          <p:nvPr/>
        </p:nvSpPr>
        <p:spPr>
          <a:xfrm>
            <a:off x="868680" y="1691640"/>
            <a:ext cx="7406640" cy="0"/>
          </a:xfrm>
          <a:prstGeom prst="line">
            <a:avLst/>
          </a:prstGeom>
          <a:noFill/>
          <a:ln w="31750">
            <a:solidFill>
              <a:schemeClr val="accent1"/>
            </a:solidFill>
            <a:prstDash val="solid"/>
          </a:ln>
        </p:spPr>
        <p:txBody>
          <a:bodyPr/>
          <a:p/>
        </p:txBody>
      </p:sp>
      <p:sp>
        <p:nvSpPr>
          <p:cNvPr id="5" name="marco_1535"/>
          <p:cNvSpPr/>
          <p:nvPr/>
        </p:nvSpPr>
        <p:spPr>
          <a:xfrm>
            <a:off x="1339596" y="1545336"/>
            <a:ext cx="292608" cy="292608"/>
          </a:xfrm>
          <a:prstGeom prst="ellipse">
            <a:avLst/>
          </a:prstGeom>
          <a:solidFill>
            <a:schemeClr val="tx2"/>
          </a:solidFill>
          <a:ln w="25400">
            <a:solidFill>
              <a:schemeClr val="bg2"/>
            </a:solidFill>
            <a:prstDash val="solid"/>
          </a:ln>
        </p:spPr>
        <p:txBody>
          <a:bodyPr/>
          <a:p/>
        </p:txBody>
      </p:sp>
      <p:sp>
        <p:nvSpPr>
          <p:cNvPr id="6" name="Text 4"/>
          <p:cNvSpPr txBox="1"/>
          <p:nvPr/>
        </p:nvSpPr>
        <p:spPr>
          <a:xfrm>
            <a:off x="548640" y="1920240"/>
            <a:ext cx="1874520" cy="457200"/>
          </a:xfrm>
          <a:prstGeom prst="rect">
            <a:avLst/>
          </a:prstGeom>
          <a:noFill/>
          <a:ln/>
        </p:spPr>
        <p:txBody>
          <a:bodyPr wrap="square" lIns="0" tIns="0" rIns="0" bIns="0" rtlCol="0" anchor="t"/>
          <a:lstStyle/>
          <a:p>
            <a:pPr algn="ctr" indent="0" marL="0">
              <a:buNone/>
            </a:pPr>
            <a:r>
              <a:rPr lang="en-US" sz="2600" b="1" dirty="0">
                <a:solidFill>
                  <a:schemeClr val="tx2"/>
                </a:solidFill>
                <a:latin typeface="Georgia" pitchFamily="34" charset="0"/>
                <a:ea typeface="Georgia" pitchFamily="34" charset="-122"/>
                <a:cs typeface="Georgia" pitchFamily="34" charset="-120"/>
              </a:rPr>
              <a:t>1535</a:t>
            </a:r>
            <a:endParaRPr lang="en-US" sz="2600" dirty="0"/>
          </a:p>
        </p:txBody>
      </p:sp>
      <p:sp>
        <p:nvSpPr>
          <p:cNvPr id="7" name="Text 5"/>
          <p:cNvSpPr txBox="1"/>
          <p:nvPr/>
        </p:nvSpPr>
        <p:spPr>
          <a:xfrm>
            <a:off x="548640" y="2377440"/>
            <a:ext cx="1874520" cy="274320"/>
          </a:xfrm>
          <a:prstGeom prst="rect">
            <a:avLst/>
          </a:prstGeom>
          <a:noFill/>
          <a:ln/>
        </p:spPr>
        <p:txBody>
          <a:bodyPr wrap="square" lIns="0" tIns="0" rIns="0" bIns="0" rtlCol="0" anchor="t"/>
          <a:lstStyle/>
          <a:p>
            <a:pPr algn="ctr" indent="0" marL="0">
              <a:buNone/>
            </a:pPr>
            <a:r>
              <a:rPr lang="en-US" sz="1300" b="1" dirty="0">
                <a:solidFill>
                  <a:schemeClr val="accent2"/>
                </a:solidFill>
                <a:latin typeface="Segoe UI" pitchFamily="34" charset="0"/>
                <a:ea typeface="Segoe UI" pitchFamily="34" charset="-122"/>
                <a:cs typeface="Segoe UI" pitchFamily="34" charset="-120"/>
              </a:rPr>
              <a:t>Coverdale</a:t>
            </a:r>
            <a:endParaRPr lang="en-US" sz="1300" dirty="0"/>
          </a:p>
        </p:txBody>
      </p:sp>
      <p:sp>
        <p:nvSpPr>
          <p:cNvPr id="8" name="Text 6"/>
          <p:cNvSpPr txBox="1"/>
          <p:nvPr/>
        </p:nvSpPr>
        <p:spPr>
          <a:xfrm>
            <a:off x="594360" y="2697480"/>
            <a:ext cx="1783080" cy="960120"/>
          </a:xfrm>
          <a:prstGeom prst="rect">
            <a:avLst/>
          </a:prstGeom>
          <a:noFill/>
          <a:ln/>
        </p:spPr>
        <p:txBody>
          <a:bodyPr wrap="square" lIns="0" tIns="0" rIns="0" bIns="0" rtlCol="0" anchor="t"/>
          <a:lstStyle/>
          <a:p>
            <a:pPr algn="ctr" indent="0" marL="0">
              <a:buNone/>
            </a:pPr>
            <a:r>
              <a:rPr lang="en-US" sz="1150" dirty="0">
                <a:solidFill>
                  <a:schemeClr val="tx1"/>
                </a:solidFill>
                <a:latin typeface="Segoe UI" pitchFamily="34" charset="0"/>
                <a:ea typeface="Segoe UI" pitchFamily="34" charset="-122"/>
                <a:cs typeface="Segoe UI" pitchFamily="34" charset="-120"/>
              </a:rPr>
              <a:t>Primeira Bíblia completa impressa em inglês, com textos de Tyndale entre as fontes.</a:t>
            </a:r>
            <a:endParaRPr lang="en-US" sz="1150" dirty="0"/>
          </a:p>
        </p:txBody>
      </p:sp>
      <p:sp>
        <p:nvSpPr>
          <p:cNvPr id="9" name="marco_1537"/>
          <p:cNvSpPr/>
          <p:nvPr/>
        </p:nvSpPr>
        <p:spPr>
          <a:xfrm>
            <a:off x="3396996" y="1545336"/>
            <a:ext cx="292608" cy="292608"/>
          </a:xfrm>
          <a:prstGeom prst="ellipse">
            <a:avLst/>
          </a:prstGeom>
          <a:solidFill>
            <a:schemeClr val="tx2"/>
          </a:solidFill>
          <a:ln w="25400">
            <a:solidFill>
              <a:schemeClr val="bg2"/>
            </a:solidFill>
            <a:prstDash val="solid"/>
          </a:ln>
        </p:spPr>
        <p:txBody>
          <a:bodyPr/>
          <a:p/>
        </p:txBody>
      </p:sp>
      <p:sp>
        <p:nvSpPr>
          <p:cNvPr id="10" name="Text 8"/>
          <p:cNvSpPr txBox="1"/>
          <p:nvPr/>
        </p:nvSpPr>
        <p:spPr>
          <a:xfrm>
            <a:off x="2606040" y="1920240"/>
            <a:ext cx="1874520" cy="457200"/>
          </a:xfrm>
          <a:prstGeom prst="rect">
            <a:avLst/>
          </a:prstGeom>
          <a:noFill/>
          <a:ln/>
        </p:spPr>
        <p:txBody>
          <a:bodyPr wrap="square" lIns="0" tIns="0" rIns="0" bIns="0" rtlCol="0" anchor="t"/>
          <a:lstStyle/>
          <a:p>
            <a:pPr algn="ctr" indent="0" marL="0">
              <a:buNone/>
            </a:pPr>
            <a:r>
              <a:rPr lang="en-US" sz="2600" b="1" dirty="0">
                <a:solidFill>
                  <a:schemeClr val="tx2"/>
                </a:solidFill>
                <a:latin typeface="Georgia" pitchFamily="34" charset="0"/>
                <a:ea typeface="Georgia" pitchFamily="34" charset="-122"/>
                <a:cs typeface="Georgia" pitchFamily="34" charset="-120"/>
              </a:rPr>
              <a:t>1537</a:t>
            </a:r>
            <a:endParaRPr lang="en-US" sz="2600" dirty="0"/>
          </a:p>
        </p:txBody>
      </p:sp>
      <p:sp>
        <p:nvSpPr>
          <p:cNvPr id="11" name="Text 9"/>
          <p:cNvSpPr txBox="1"/>
          <p:nvPr/>
        </p:nvSpPr>
        <p:spPr>
          <a:xfrm>
            <a:off x="2606040" y="2377440"/>
            <a:ext cx="1874520" cy="274320"/>
          </a:xfrm>
          <a:prstGeom prst="rect">
            <a:avLst/>
          </a:prstGeom>
          <a:noFill/>
          <a:ln/>
        </p:spPr>
        <p:txBody>
          <a:bodyPr wrap="square" lIns="0" tIns="0" rIns="0" bIns="0" rtlCol="0" anchor="t"/>
          <a:lstStyle/>
          <a:p>
            <a:pPr algn="ctr" indent="0" marL="0">
              <a:buNone/>
            </a:pPr>
            <a:r>
              <a:rPr lang="en-US" sz="1300" b="1" dirty="0">
                <a:solidFill>
                  <a:schemeClr val="accent2"/>
                </a:solidFill>
                <a:latin typeface="Segoe UI" pitchFamily="34" charset="0"/>
                <a:ea typeface="Segoe UI" pitchFamily="34" charset="-122"/>
                <a:cs typeface="Segoe UI" pitchFamily="34" charset="-120"/>
              </a:rPr>
              <a:t>Matthew</a:t>
            </a:r>
            <a:endParaRPr lang="en-US" sz="1300" dirty="0"/>
          </a:p>
        </p:txBody>
      </p:sp>
      <p:sp>
        <p:nvSpPr>
          <p:cNvPr id="12" name="Text 10"/>
          <p:cNvSpPr txBox="1"/>
          <p:nvPr/>
        </p:nvSpPr>
        <p:spPr>
          <a:xfrm>
            <a:off x="2651760" y="2697480"/>
            <a:ext cx="1783080" cy="960120"/>
          </a:xfrm>
          <a:prstGeom prst="rect">
            <a:avLst/>
          </a:prstGeom>
          <a:noFill/>
          <a:ln/>
        </p:spPr>
        <p:txBody>
          <a:bodyPr wrap="square" lIns="0" tIns="0" rIns="0" bIns="0" rtlCol="0" anchor="t"/>
          <a:lstStyle/>
          <a:p>
            <a:pPr algn="ctr" indent="0" marL="0">
              <a:buNone/>
            </a:pPr>
            <a:r>
              <a:rPr lang="en-US" sz="1150" dirty="0">
                <a:solidFill>
                  <a:schemeClr val="tx1"/>
                </a:solidFill>
                <a:latin typeface="Segoe UI" pitchFamily="34" charset="0"/>
                <a:ea typeface="Segoe UI" pitchFamily="34" charset="-122"/>
                <a:cs typeface="Segoe UI" pitchFamily="34" charset="-120"/>
              </a:rPr>
              <a:t>John Rogers, amigo de Tyndale, publica o NT e o Pentateuco dele.</a:t>
            </a:r>
            <a:endParaRPr lang="en-US" sz="1150" dirty="0"/>
          </a:p>
        </p:txBody>
      </p:sp>
      <p:sp>
        <p:nvSpPr>
          <p:cNvPr id="13" name="marco_1538"/>
          <p:cNvSpPr/>
          <p:nvPr/>
        </p:nvSpPr>
        <p:spPr>
          <a:xfrm>
            <a:off x="5454396" y="1545336"/>
            <a:ext cx="292608" cy="292608"/>
          </a:xfrm>
          <a:prstGeom prst="ellipse">
            <a:avLst/>
          </a:prstGeom>
          <a:solidFill>
            <a:schemeClr val="tx2"/>
          </a:solidFill>
          <a:ln w="25400">
            <a:solidFill>
              <a:schemeClr val="bg2"/>
            </a:solidFill>
            <a:prstDash val="solid"/>
          </a:ln>
        </p:spPr>
        <p:txBody>
          <a:bodyPr/>
          <a:p/>
        </p:txBody>
      </p:sp>
      <p:sp>
        <p:nvSpPr>
          <p:cNvPr id="14" name="Text 12"/>
          <p:cNvSpPr txBox="1"/>
          <p:nvPr/>
        </p:nvSpPr>
        <p:spPr>
          <a:xfrm>
            <a:off x="4663440" y="1920240"/>
            <a:ext cx="1874520" cy="457200"/>
          </a:xfrm>
          <a:prstGeom prst="rect">
            <a:avLst/>
          </a:prstGeom>
          <a:noFill/>
          <a:ln/>
        </p:spPr>
        <p:txBody>
          <a:bodyPr wrap="square" lIns="0" tIns="0" rIns="0" bIns="0" rtlCol="0" anchor="t"/>
          <a:lstStyle/>
          <a:p>
            <a:pPr algn="ctr" indent="0" marL="0">
              <a:buNone/>
            </a:pPr>
            <a:r>
              <a:rPr lang="en-US" sz="2600" b="1" dirty="0">
                <a:solidFill>
                  <a:schemeClr val="tx2"/>
                </a:solidFill>
                <a:latin typeface="Georgia" pitchFamily="34" charset="0"/>
                <a:ea typeface="Georgia" pitchFamily="34" charset="-122"/>
                <a:cs typeface="Georgia" pitchFamily="34" charset="-120"/>
              </a:rPr>
              <a:t>1538</a:t>
            </a:r>
            <a:endParaRPr lang="en-US" sz="2600" dirty="0"/>
          </a:p>
        </p:txBody>
      </p:sp>
      <p:sp>
        <p:nvSpPr>
          <p:cNvPr id="15" name="Text 13"/>
          <p:cNvSpPr txBox="1"/>
          <p:nvPr/>
        </p:nvSpPr>
        <p:spPr>
          <a:xfrm>
            <a:off x="4663440" y="2377440"/>
            <a:ext cx="1874520" cy="274320"/>
          </a:xfrm>
          <a:prstGeom prst="rect">
            <a:avLst/>
          </a:prstGeom>
          <a:noFill/>
          <a:ln/>
        </p:spPr>
        <p:txBody>
          <a:bodyPr wrap="square" lIns="0" tIns="0" rIns="0" bIns="0" rtlCol="0" anchor="t"/>
          <a:lstStyle/>
          <a:p>
            <a:pPr algn="ctr" indent="0" marL="0">
              <a:buNone/>
            </a:pPr>
            <a:r>
              <a:rPr lang="en-US" sz="1300" b="1" dirty="0">
                <a:solidFill>
                  <a:schemeClr val="accent2"/>
                </a:solidFill>
                <a:latin typeface="Segoe UI" pitchFamily="34" charset="0"/>
                <a:ea typeface="Segoe UI" pitchFamily="34" charset="-122"/>
                <a:cs typeface="Segoe UI" pitchFamily="34" charset="-120"/>
              </a:rPr>
              <a:t>Ordem de Cromwell</a:t>
            </a:r>
            <a:endParaRPr lang="en-US" sz="1300" dirty="0"/>
          </a:p>
        </p:txBody>
      </p:sp>
      <p:sp>
        <p:nvSpPr>
          <p:cNvPr id="16" name="Text 14"/>
          <p:cNvSpPr txBox="1"/>
          <p:nvPr/>
        </p:nvSpPr>
        <p:spPr>
          <a:xfrm>
            <a:off x="4709160" y="2697480"/>
            <a:ext cx="1783080" cy="960120"/>
          </a:xfrm>
          <a:prstGeom prst="rect">
            <a:avLst/>
          </a:prstGeom>
          <a:noFill/>
          <a:ln/>
        </p:spPr>
        <p:txBody>
          <a:bodyPr wrap="square" lIns="0" tIns="0" rIns="0" bIns="0" rtlCol="0" anchor="t"/>
          <a:lstStyle/>
          <a:p>
            <a:pPr algn="ctr" indent="0" marL="0">
              <a:buNone/>
            </a:pPr>
            <a:r>
              <a:rPr lang="en-US" sz="1150" dirty="0">
                <a:solidFill>
                  <a:schemeClr val="tx1"/>
                </a:solidFill>
                <a:latin typeface="Segoe UI" pitchFamily="34" charset="0"/>
                <a:ea typeface="Segoe UI" pitchFamily="34" charset="-122"/>
                <a:cs typeface="Segoe UI" pitchFamily="34" charset="-120"/>
              </a:rPr>
              <a:t>Cada igreja deve ter “um livro da Bíblia do maior volume em inglês”.</a:t>
            </a:r>
            <a:endParaRPr lang="en-US" sz="1150" dirty="0"/>
          </a:p>
        </p:txBody>
      </p:sp>
      <p:sp>
        <p:nvSpPr>
          <p:cNvPr id="17" name="marco_1539"/>
          <p:cNvSpPr/>
          <p:nvPr/>
        </p:nvSpPr>
        <p:spPr>
          <a:xfrm>
            <a:off x="7511796" y="1545336"/>
            <a:ext cx="292608" cy="292608"/>
          </a:xfrm>
          <a:prstGeom prst="ellipse">
            <a:avLst/>
          </a:prstGeom>
          <a:solidFill>
            <a:schemeClr val="accent1"/>
          </a:solidFill>
          <a:ln w="25400">
            <a:solidFill>
              <a:schemeClr val="bg2"/>
            </a:solidFill>
            <a:prstDash val="solid"/>
          </a:ln>
        </p:spPr>
        <p:txBody>
          <a:bodyPr/>
          <a:p/>
        </p:txBody>
      </p:sp>
      <p:sp>
        <p:nvSpPr>
          <p:cNvPr id="18" name="Text 16"/>
          <p:cNvSpPr txBox="1"/>
          <p:nvPr/>
        </p:nvSpPr>
        <p:spPr>
          <a:xfrm>
            <a:off x="6720840" y="1920240"/>
            <a:ext cx="1874520" cy="457200"/>
          </a:xfrm>
          <a:prstGeom prst="rect">
            <a:avLst/>
          </a:prstGeom>
          <a:noFill/>
          <a:ln/>
        </p:spPr>
        <p:txBody>
          <a:bodyPr wrap="square" lIns="0" tIns="0" rIns="0" bIns="0" rtlCol="0" anchor="t"/>
          <a:lstStyle/>
          <a:p>
            <a:pPr algn="ctr" indent="0" marL="0">
              <a:buNone/>
            </a:pPr>
            <a:r>
              <a:rPr lang="en-US" sz="2600" b="1" dirty="0">
                <a:solidFill>
                  <a:schemeClr val="tx2"/>
                </a:solidFill>
                <a:latin typeface="Georgia" pitchFamily="34" charset="0"/>
                <a:ea typeface="Georgia" pitchFamily="34" charset="-122"/>
                <a:cs typeface="Georgia" pitchFamily="34" charset="-120"/>
              </a:rPr>
              <a:t>1539</a:t>
            </a:r>
            <a:endParaRPr lang="en-US" sz="2600" dirty="0"/>
          </a:p>
        </p:txBody>
      </p:sp>
      <p:sp>
        <p:nvSpPr>
          <p:cNvPr id="19" name="Text 17"/>
          <p:cNvSpPr txBox="1"/>
          <p:nvPr/>
        </p:nvSpPr>
        <p:spPr>
          <a:xfrm>
            <a:off x="6720840" y="2377440"/>
            <a:ext cx="1874520" cy="274320"/>
          </a:xfrm>
          <a:prstGeom prst="rect">
            <a:avLst/>
          </a:prstGeom>
          <a:noFill/>
          <a:ln/>
        </p:spPr>
        <p:txBody>
          <a:bodyPr wrap="square" lIns="0" tIns="0" rIns="0" bIns="0" rtlCol="0" anchor="t"/>
          <a:lstStyle/>
          <a:p>
            <a:pPr algn="ctr" indent="0" marL="0">
              <a:buNone/>
            </a:pPr>
            <a:r>
              <a:rPr lang="en-US" sz="1300" b="1" dirty="0">
                <a:solidFill>
                  <a:schemeClr val="accent2"/>
                </a:solidFill>
                <a:latin typeface="Segoe UI" pitchFamily="34" charset="0"/>
                <a:ea typeface="Segoe UI" pitchFamily="34" charset="-122"/>
                <a:cs typeface="Segoe UI" pitchFamily="34" charset="-120"/>
              </a:rPr>
              <a:t>Grande Bíblia</a:t>
            </a:r>
            <a:endParaRPr lang="en-US" sz="1300" dirty="0"/>
          </a:p>
        </p:txBody>
      </p:sp>
      <p:sp>
        <p:nvSpPr>
          <p:cNvPr id="20" name="Text 18"/>
          <p:cNvSpPr txBox="1"/>
          <p:nvPr/>
        </p:nvSpPr>
        <p:spPr>
          <a:xfrm>
            <a:off x="6766560" y="2697480"/>
            <a:ext cx="1783080" cy="960120"/>
          </a:xfrm>
          <a:prstGeom prst="rect">
            <a:avLst/>
          </a:prstGeom>
          <a:noFill/>
          <a:ln/>
        </p:spPr>
        <p:txBody>
          <a:bodyPr wrap="square" lIns="0" tIns="0" rIns="0" bIns="0" rtlCol="0" anchor="t"/>
          <a:lstStyle/>
          <a:p>
            <a:pPr algn="ctr" indent="0" marL="0">
              <a:buNone/>
            </a:pPr>
            <a:r>
              <a:rPr lang="en-US" sz="1150" dirty="0">
                <a:solidFill>
                  <a:schemeClr val="tx1"/>
                </a:solidFill>
                <a:latin typeface="Segoe UI" pitchFamily="34" charset="0"/>
                <a:ea typeface="Segoe UI" pitchFamily="34" charset="-122"/>
                <a:cs typeface="Segoe UI" pitchFamily="34" charset="-120"/>
              </a:rPr>
              <a:t>A primeira Bíblia oficial do rei, que traz muito de Tyndale.</a:t>
            </a:r>
            <a:endParaRPr lang="en-US" sz="1150" dirty="0"/>
          </a:p>
        </p:txBody>
      </p:sp>
      <p:sp>
        <p:nvSpPr>
          <p:cNvPr id="21" name="faixa_kjv"/>
          <p:cNvSpPr/>
          <p:nvPr/>
        </p:nvSpPr>
        <p:spPr>
          <a:xfrm>
            <a:off x="548640" y="3767328"/>
            <a:ext cx="8046720" cy="713232"/>
          </a:xfrm>
          <a:prstGeom prst="roundRect">
            <a:avLst>
              <a:gd name="adj" fmla="val 10256"/>
            </a:avLst>
          </a:prstGeom>
          <a:solidFill>
            <a:schemeClr val="tx2"/>
          </a:solidFill>
          <a:ln/>
        </p:spPr>
        <p:txBody>
          <a:bodyPr/>
          <a:p/>
        </p:txBody>
      </p:sp>
      <p:sp>
        <p:nvSpPr>
          <p:cNvPr id="22" name="Text 20"/>
          <p:cNvSpPr txBox="1"/>
          <p:nvPr/>
        </p:nvSpPr>
        <p:spPr>
          <a:xfrm>
            <a:off x="777240" y="3840480"/>
            <a:ext cx="7589520" cy="566928"/>
          </a:xfrm>
          <a:prstGeom prst="rect">
            <a:avLst/>
          </a:prstGeom>
          <a:noFill/>
          <a:ln/>
        </p:spPr>
        <p:txBody>
          <a:bodyPr wrap="square" lIns="0" tIns="0" rIns="0" bIns="0" rtlCol="0" anchor="ctr"/>
          <a:lstStyle/>
          <a:p>
            <a:pPr indent="0" marL="0">
              <a:buNone/>
            </a:pPr>
            <a:r>
              <a:rPr lang="en-US" sz="1300" b="1" dirty="0">
                <a:solidFill>
                  <a:schemeClr val="accent1"/>
                </a:solidFill>
                <a:latin typeface="Segoe UI" pitchFamily="34" charset="0"/>
                <a:ea typeface="Segoe UI" pitchFamily="34" charset="-122"/>
                <a:cs typeface="Segoe UI" pitchFamily="34" charset="-120"/>
              </a:rPr>
              <a:t>E em 1611, a King James: </a:t>
            </a:r>
            <a:pPr indent="0" marL="0">
              <a:buNone/>
            </a:pPr>
            <a:r>
              <a:rPr lang="en-US" sz="1300" dirty="0">
                <a:solidFill>
                  <a:schemeClr val="bg2"/>
                </a:solidFill>
                <a:latin typeface="Segoe UI" pitchFamily="34" charset="0"/>
                <a:ea typeface="Segoe UI" pitchFamily="34" charset="-122"/>
                <a:cs typeface="Segoe UI" pitchFamily="34" charset="-120"/>
              </a:rPr>
              <a:t>de 80% a 84% das palavras do seu Novo Testamento vêm de Tyndale, segundo o estudo mais citado.</a:t>
            </a:r>
            <a:endParaRPr lang="en-US" sz="13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DEPOIS · AS LÍNGUAS QUE AINDA ESPERAM</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De Tyndale ao Brasil</a:t>
            </a:r>
            <a:endParaRPr lang="en-US" sz="2800" dirty="0"/>
          </a:p>
        </p:txBody>
      </p:sp>
      <p:pic>
        <p:nvPicPr>
          <p:cNvPr id="4" name="ilustracao_mundo" descr="/home/claude/kit/work/jovens/png/mundo.png">    </p:cNvPr>
          <p:cNvPicPr>
            <a:picLocks noChangeAspect="1"/>
          </p:cNvPicPr>
          <p:nvPr/>
        </p:nvPicPr>
        <p:blipFill>
          <a:blip r:embed="rId1"/>
          <a:stretch>
            <a:fillRect/>
          </a:stretch>
        </p:blipFill>
        <p:spPr>
          <a:xfrm>
            <a:off x="548640" y="1371600"/>
            <a:ext cx="2926080" cy="2194560"/>
          </a:xfrm>
          <a:prstGeom prst="rect">
            <a:avLst/>
          </a:prstGeom>
        </p:spPr>
      </p:pic>
      <p:sp>
        <p:nvSpPr>
          <p:cNvPr id="5" name="Text 2"/>
          <p:cNvSpPr txBox="1"/>
          <p:nvPr/>
        </p:nvSpPr>
        <p:spPr>
          <a:xfrm>
            <a:off x="3886200" y="1325880"/>
            <a:ext cx="1417320" cy="457200"/>
          </a:xfrm>
          <a:prstGeom prst="rect">
            <a:avLst/>
          </a:prstGeom>
          <a:noFill/>
          <a:ln/>
        </p:spPr>
        <p:txBody>
          <a:bodyPr wrap="square" lIns="0" tIns="0" rIns="0" bIns="0" rtlCol="0" anchor="ctr"/>
          <a:lstStyle/>
          <a:p>
            <a:pPr indent="0" marL="0">
              <a:buNone/>
            </a:pPr>
            <a:r>
              <a:rPr lang="en-US" sz="1500" b="1" dirty="0">
                <a:solidFill>
                  <a:schemeClr val="tx2"/>
                </a:solidFill>
                <a:latin typeface="Georgia" pitchFamily="34" charset="0"/>
                <a:ea typeface="Georgia" pitchFamily="34" charset="-122"/>
                <a:cs typeface="Georgia" pitchFamily="34" charset="-120"/>
              </a:rPr>
              <a:t>O princípio</a:t>
            </a:r>
            <a:endParaRPr lang="en-US" sz="1500" dirty="0"/>
          </a:p>
        </p:txBody>
      </p:sp>
      <p:sp>
        <p:nvSpPr>
          <p:cNvPr id="6" name="Text 3"/>
          <p:cNvSpPr txBox="1"/>
          <p:nvPr/>
        </p:nvSpPr>
        <p:spPr>
          <a:xfrm>
            <a:off x="5349240" y="1325880"/>
            <a:ext cx="3246120" cy="457200"/>
          </a:xfrm>
          <a:prstGeom prst="rect">
            <a:avLst/>
          </a:prstGeom>
          <a:noFill/>
          <a:ln/>
        </p:spPr>
        <p:txBody>
          <a:bodyPr wrap="square" lIns="0" tIns="0" rIns="0" bIns="0" rtlCol="0" anchor="ctr"/>
          <a:lstStyle/>
          <a:p>
            <a:pPr indent="0" marL="0">
              <a:buNone/>
            </a:pPr>
            <a:r>
              <a:rPr lang="en-US" sz="1250" dirty="0">
                <a:solidFill>
                  <a:schemeClr val="tx1"/>
                </a:solidFill>
                <a:latin typeface="Segoe UI" pitchFamily="34" charset="0"/>
                <a:ea typeface="Segoe UI" pitchFamily="34" charset="-122"/>
                <a:cs typeface="Segoe UI" pitchFamily="34" charset="-120"/>
              </a:rPr>
              <a:t>a Escritura na língua do povo, a partir dos originais</a:t>
            </a:r>
            <a:endParaRPr lang="en-US" sz="1250" dirty="0"/>
          </a:p>
        </p:txBody>
      </p:sp>
      <p:sp>
        <p:nvSpPr>
          <p:cNvPr id="7" name="Text 4"/>
          <p:cNvSpPr txBox="1"/>
          <p:nvPr/>
        </p:nvSpPr>
        <p:spPr>
          <a:xfrm>
            <a:off x="3886200" y="1874520"/>
            <a:ext cx="1417320" cy="457200"/>
          </a:xfrm>
          <a:prstGeom prst="rect">
            <a:avLst/>
          </a:prstGeom>
          <a:noFill/>
          <a:ln/>
        </p:spPr>
        <p:txBody>
          <a:bodyPr wrap="square" lIns="0" tIns="0" rIns="0" bIns="0" rtlCol="0" anchor="ctr"/>
          <a:lstStyle/>
          <a:p>
            <a:pPr indent="0" marL="0">
              <a:buNone/>
            </a:pPr>
            <a:r>
              <a:rPr lang="en-US" sz="1500" b="1" dirty="0">
                <a:solidFill>
                  <a:schemeClr val="tx2"/>
                </a:solidFill>
                <a:latin typeface="Georgia" pitchFamily="34" charset="0"/>
                <a:ea typeface="Georgia" pitchFamily="34" charset="-122"/>
                <a:cs typeface="Georgia" pitchFamily="34" charset="-120"/>
              </a:rPr>
              <a:t>1681</a:t>
            </a:r>
            <a:endParaRPr lang="en-US" sz="1500" dirty="0"/>
          </a:p>
        </p:txBody>
      </p:sp>
      <p:sp>
        <p:nvSpPr>
          <p:cNvPr id="8" name="Text 5"/>
          <p:cNvSpPr txBox="1"/>
          <p:nvPr/>
        </p:nvSpPr>
        <p:spPr>
          <a:xfrm>
            <a:off x="5349240" y="1874520"/>
            <a:ext cx="3246120" cy="457200"/>
          </a:xfrm>
          <a:prstGeom prst="rect">
            <a:avLst/>
          </a:prstGeom>
          <a:noFill/>
          <a:ln/>
        </p:spPr>
        <p:txBody>
          <a:bodyPr wrap="square" lIns="0" tIns="0" rIns="0" bIns="0" rtlCol="0" anchor="ctr"/>
          <a:lstStyle/>
          <a:p>
            <a:pPr indent="0" marL="0">
              <a:buNone/>
            </a:pPr>
            <a:r>
              <a:rPr lang="en-US" sz="1250" dirty="0">
                <a:solidFill>
                  <a:schemeClr val="tx1"/>
                </a:solidFill>
                <a:latin typeface="Segoe UI" pitchFamily="34" charset="0"/>
                <a:ea typeface="Segoe UI" pitchFamily="34" charset="-122"/>
                <a:cs typeface="Segoe UI" pitchFamily="34" charset="-120"/>
              </a:rPr>
              <a:t>o Novo Testamento de João Ferreira de Almeida sai em Amsterdã</a:t>
            </a:r>
            <a:endParaRPr lang="en-US" sz="1250" dirty="0"/>
          </a:p>
        </p:txBody>
      </p:sp>
      <p:sp>
        <p:nvSpPr>
          <p:cNvPr id="9" name="Text 6"/>
          <p:cNvSpPr txBox="1"/>
          <p:nvPr/>
        </p:nvSpPr>
        <p:spPr>
          <a:xfrm>
            <a:off x="3886200" y="2423160"/>
            <a:ext cx="1417320" cy="457200"/>
          </a:xfrm>
          <a:prstGeom prst="rect">
            <a:avLst/>
          </a:prstGeom>
          <a:noFill/>
          <a:ln/>
        </p:spPr>
        <p:txBody>
          <a:bodyPr wrap="square" lIns="0" tIns="0" rIns="0" bIns="0" rtlCol="0" anchor="ctr"/>
          <a:lstStyle/>
          <a:p>
            <a:pPr indent="0" marL="0">
              <a:buNone/>
            </a:pPr>
            <a:r>
              <a:rPr lang="en-US" sz="1500" b="1" dirty="0">
                <a:solidFill>
                  <a:schemeClr val="tx2"/>
                </a:solidFill>
                <a:latin typeface="Georgia" pitchFamily="34" charset="0"/>
                <a:ea typeface="Georgia" pitchFamily="34" charset="-122"/>
                <a:cs typeface="Georgia" pitchFamily="34" charset="-120"/>
              </a:rPr>
              <a:t>1948</a:t>
            </a:r>
            <a:endParaRPr lang="en-US" sz="1500" dirty="0"/>
          </a:p>
        </p:txBody>
      </p:sp>
      <p:sp>
        <p:nvSpPr>
          <p:cNvPr id="10" name="Text 7"/>
          <p:cNvSpPr txBox="1"/>
          <p:nvPr/>
        </p:nvSpPr>
        <p:spPr>
          <a:xfrm>
            <a:off x="5349240" y="2423160"/>
            <a:ext cx="3246120" cy="457200"/>
          </a:xfrm>
          <a:prstGeom prst="rect">
            <a:avLst/>
          </a:prstGeom>
          <a:noFill/>
          <a:ln/>
        </p:spPr>
        <p:txBody>
          <a:bodyPr wrap="square" lIns="0" tIns="0" rIns="0" bIns="0" rtlCol="0" anchor="ctr"/>
          <a:lstStyle/>
          <a:p>
            <a:pPr indent="0" marL="0">
              <a:buNone/>
            </a:pPr>
            <a:r>
              <a:rPr lang="en-US" sz="1250" dirty="0">
                <a:solidFill>
                  <a:schemeClr val="tx1"/>
                </a:solidFill>
                <a:latin typeface="Segoe UI" pitchFamily="34" charset="0"/>
                <a:ea typeface="Segoe UI" pitchFamily="34" charset="-122"/>
                <a:cs typeface="Segoe UI" pitchFamily="34" charset="-120"/>
              </a:rPr>
              <a:t>Sociedade Bíblica do Brasil: “Dar a Bíblia à Pátria” (ARC, ARA, NAA)</a:t>
            </a:r>
            <a:endParaRPr lang="en-US" sz="1250" dirty="0"/>
          </a:p>
        </p:txBody>
      </p:sp>
      <p:sp>
        <p:nvSpPr>
          <p:cNvPr id="11" name="Text 8"/>
          <p:cNvSpPr txBox="1"/>
          <p:nvPr/>
        </p:nvSpPr>
        <p:spPr>
          <a:xfrm>
            <a:off x="3886200" y="2971800"/>
            <a:ext cx="1417320" cy="457200"/>
          </a:xfrm>
          <a:prstGeom prst="rect">
            <a:avLst/>
          </a:prstGeom>
          <a:noFill/>
          <a:ln/>
        </p:spPr>
        <p:txBody>
          <a:bodyPr wrap="square" lIns="0" tIns="0" rIns="0" bIns="0" rtlCol="0" anchor="ctr"/>
          <a:lstStyle/>
          <a:p>
            <a:pPr indent="0" marL="0">
              <a:buNone/>
            </a:pPr>
            <a:r>
              <a:rPr lang="en-US" sz="1500" b="1" dirty="0">
                <a:solidFill>
                  <a:schemeClr val="accent2"/>
                </a:solidFill>
                <a:latin typeface="Georgia" pitchFamily="34" charset="0"/>
                <a:ea typeface="Georgia" pitchFamily="34" charset="-122"/>
                <a:cs typeface="Georgia" pitchFamily="34" charset="-120"/>
              </a:rPr>
              <a:t>Hoje</a:t>
            </a:r>
            <a:endParaRPr lang="en-US" sz="1500" dirty="0"/>
          </a:p>
        </p:txBody>
      </p:sp>
      <p:sp>
        <p:nvSpPr>
          <p:cNvPr id="12" name="Text 9"/>
          <p:cNvSpPr txBox="1"/>
          <p:nvPr/>
        </p:nvSpPr>
        <p:spPr>
          <a:xfrm>
            <a:off x="5349240" y="2971800"/>
            <a:ext cx="3246120" cy="457200"/>
          </a:xfrm>
          <a:prstGeom prst="rect">
            <a:avLst/>
          </a:prstGeom>
          <a:noFill/>
          <a:ln/>
        </p:spPr>
        <p:txBody>
          <a:bodyPr wrap="square" lIns="0" tIns="0" rIns="0" bIns="0" rtlCol="0" anchor="ctr"/>
          <a:lstStyle/>
          <a:p>
            <a:pPr indent="0" marL="0">
              <a:buNone/>
            </a:pPr>
            <a:r>
              <a:rPr lang="en-US" sz="1250" dirty="0">
                <a:solidFill>
                  <a:schemeClr val="tx1"/>
                </a:solidFill>
                <a:latin typeface="Segoe UI" pitchFamily="34" charset="0"/>
                <a:ea typeface="Segoe UI" pitchFamily="34" charset="-122"/>
                <a:cs typeface="Segoe UI" pitchFamily="34" charset="-120"/>
              </a:rPr>
              <a:t>544 línguas vivas ainda sem início de tradução (Wycliffe, 2025)</a:t>
            </a:r>
            <a:endParaRPr lang="en-US" sz="1250" dirty="0"/>
          </a:p>
        </p:txBody>
      </p:sp>
      <p:sp>
        <p:nvSpPr>
          <p:cNvPr id="13" name="cartao_mccheyne"/>
          <p:cNvSpPr/>
          <p:nvPr/>
        </p:nvSpPr>
        <p:spPr>
          <a:xfrm>
            <a:off x="548640" y="3703320"/>
            <a:ext cx="8046720" cy="777240"/>
          </a:xfrm>
          <a:prstGeom prst="roundRect">
            <a:avLst>
              <a:gd name="adj" fmla="val 9412"/>
            </a:avLst>
          </a:prstGeom>
          <a:solidFill>
            <a:schemeClr val="accent3"/>
          </a:solidFill>
          <a:ln/>
        </p:spPr>
        <p:txBody>
          <a:bodyPr/>
          <a:p/>
        </p:txBody>
      </p:sp>
      <p:sp>
        <p:nvSpPr>
          <p:cNvPr id="14" name="Text 11"/>
          <p:cNvSpPr txBox="1"/>
          <p:nvPr/>
        </p:nvSpPr>
        <p:spPr>
          <a:xfrm>
            <a:off x="731520" y="3767328"/>
            <a:ext cx="7680960" cy="658368"/>
          </a:xfrm>
          <a:prstGeom prst="rect">
            <a:avLst/>
          </a:prstGeom>
          <a:noFill/>
          <a:ln/>
        </p:spPr>
        <p:txBody>
          <a:bodyPr wrap="square" lIns="0" tIns="0" rIns="0" bIns="0" rtlCol="0" anchor="ctr"/>
          <a:lstStyle/>
          <a:p>
            <a:pPr indent="0" marL="0">
              <a:buNone/>
            </a:pPr>
            <a:r>
              <a:rPr lang="en-US" sz="1300" b="1" dirty="0">
                <a:solidFill>
                  <a:schemeClr val="tx2"/>
                </a:solidFill>
                <a:latin typeface="Segoe UI" pitchFamily="34" charset="0"/>
                <a:ea typeface="Segoe UI" pitchFamily="34" charset="-122"/>
                <a:cs typeface="Segoe UI" pitchFamily="34" charset="-120"/>
              </a:rPr>
              <a:t>Convite: </a:t>
            </a:r>
            <a:pPr indent="0" marL="0">
              <a:buNone/>
            </a:pPr>
            <a:r>
              <a:rPr lang="en-US" sz="1300" dirty="0">
                <a:solidFill>
                  <a:schemeClr val="tx1"/>
                </a:solidFill>
                <a:latin typeface="Segoe UI" pitchFamily="34" charset="0"/>
                <a:ea typeface="Segoe UI" pitchFamily="34" charset="-122"/>
                <a:cs typeface="Segoe UI" pitchFamily="34" charset="-120"/>
              </a:rPr>
              <a:t>a Bíblia Devocional McCheyne, em português, com o plano para ler a Bíblia inteira em um ano. Tyndale deu a Bíblia ao povo; agora é a nossa vez de ler.</a:t>
            </a:r>
            <a:endParaRPr lang="en-US" sz="13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2"/>
                </a:solidFill>
                <a:latin typeface="Segoe UI" pitchFamily="34" charset="0"/>
                <a:ea typeface="Segoe UI" pitchFamily="34" charset="-122"/>
                <a:cs typeface="Segoe UI" pitchFamily="34" charset="-120"/>
              </a:rPr>
              <a:t>HONESTIDADE COM A NOSSA TRADIÇÃO</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tx2"/>
                </a:solidFill>
                <a:latin typeface="Georgia" pitchFamily="34" charset="0"/>
                <a:ea typeface="Georgia" pitchFamily="34" charset="-122"/>
                <a:cs typeface="Georgia" pitchFamily="34" charset="-120"/>
              </a:rPr>
              <a:t>Tyndale era como nós?</a:t>
            </a:r>
            <a:endParaRPr lang="en-US" sz="2800" dirty="0"/>
          </a:p>
        </p:txBody>
      </p:sp>
      <p:sp>
        <p:nvSpPr>
          <p:cNvPr id="4" name="cartao_convergencias"/>
          <p:cNvSpPr/>
          <p:nvPr/>
        </p:nvSpPr>
        <p:spPr>
          <a:xfrm>
            <a:off x="548640" y="1325880"/>
            <a:ext cx="3429000" cy="2743200"/>
          </a:xfrm>
          <a:prstGeom prst="roundRect">
            <a:avLst>
              <a:gd name="adj" fmla="val 2667"/>
            </a:avLst>
          </a:prstGeom>
          <a:solidFill>
            <a:schemeClr val="accent5"/>
          </a:solidFill>
          <a:ln w="9525">
            <a:solidFill>
              <a:srgbClr val="E4D8C0"/>
            </a:solidFill>
            <a:prstDash val="solid"/>
          </a:ln>
        </p:spPr>
        <p:txBody>
          <a:bodyPr/>
          <a:p/>
        </p:txBody>
      </p:sp>
      <p:sp>
        <p:nvSpPr>
          <p:cNvPr id="5" name="Text 3"/>
          <p:cNvSpPr txBox="1"/>
          <p:nvPr/>
        </p:nvSpPr>
        <p:spPr>
          <a:xfrm>
            <a:off x="731520" y="1463040"/>
            <a:ext cx="3108960" cy="2514600"/>
          </a:xfrm>
          <a:prstGeom prst="rect">
            <a:avLst/>
          </a:prstGeom>
          <a:noFill/>
          <a:ln/>
        </p:spPr>
        <p:txBody>
          <a:bodyPr wrap="square" lIns="0" tIns="0" rIns="0" bIns="0" rtlCol="0" anchor="t"/>
          <a:lstStyle/>
          <a:p>
            <a:pPr indent="0" marL="0">
              <a:spcAft>
                <a:spcPts val="600"/>
              </a:spcAft>
              <a:buNone/>
            </a:pPr>
            <a:r>
              <a:rPr lang="en-US" sz="1100" b="1" spc="200" kern="0" dirty="0">
                <a:solidFill>
                  <a:srgbClr val="2C6B3A"/>
                </a:solidFill>
                <a:latin typeface="Segoe UI" pitchFamily="34" charset="0"/>
                <a:ea typeface="Segoe UI" pitchFamily="34" charset="-122"/>
                <a:cs typeface="Segoe UI" pitchFamily="34" charset="-120"/>
              </a:rPr>
              <a:t>CONVERGÊNCIAS</a:t>
            </a:r>
            <a:endParaRPr lang="en-US" sz="1250" dirty="0"/>
          </a:p>
          <a:p>
            <a:pPr marL="342900" indent="-342900">
              <a:spcAft>
                <a:spcPts val="600"/>
              </a:spcAft>
              <a:buSzPct val="100000"/>
              <a:buChar char="•"/>
            </a:pPr>
            <a:r>
              <a:rPr lang="en-US" sz="1250" dirty="0">
                <a:solidFill>
                  <a:schemeClr val="tx1"/>
                </a:solidFill>
                <a:latin typeface="Segoe UI" pitchFamily="34" charset="0"/>
                <a:ea typeface="Segoe UI" pitchFamily="34" charset="-122"/>
                <a:cs typeface="Segoe UI" pitchFamily="34" charset="-120"/>
              </a:rPr>
              <a:t>A Escritura como autoridade, na língua do povo.</a:t>
            </a:r>
            <a:endParaRPr lang="en-US" sz="1250" dirty="0"/>
          </a:p>
          <a:p>
            <a:pPr marL="342900" indent="-342900">
              <a:spcAft>
                <a:spcPts val="600"/>
              </a:spcAft>
              <a:buSzPct val="100000"/>
              <a:buChar char="•"/>
            </a:pPr>
            <a:r>
              <a:rPr lang="en-US" sz="1250" dirty="0">
                <a:solidFill>
                  <a:schemeClr val="tx1"/>
                </a:solidFill>
                <a:latin typeface="Segoe UI" pitchFamily="34" charset="0"/>
                <a:ea typeface="Segoe UI" pitchFamily="34" charset="-122"/>
                <a:cs typeface="Segoe UI" pitchFamily="34" charset="-120"/>
              </a:rPr>
              <a:t>Fé viva que gera obras: Lutero, Tyndale (1534) e Wesley (Aldersgate, 1738).</a:t>
            </a:r>
            <a:endParaRPr lang="en-US" sz="1250" dirty="0"/>
          </a:p>
          <a:p>
            <a:pPr marL="342900" indent="-342900">
              <a:spcAft>
                <a:spcPts val="600"/>
              </a:spcAft>
              <a:buSzPct val="100000"/>
              <a:buChar char="•"/>
            </a:pPr>
            <a:r>
              <a:rPr lang="en-US" sz="1250" dirty="0">
                <a:solidFill>
                  <a:schemeClr val="tx1"/>
                </a:solidFill>
                <a:latin typeface="Segoe UI" pitchFamily="34" charset="0"/>
                <a:ea typeface="Segoe UI" pitchFamily="34" charset="-122"/>
                <a:cs typeface="Segoe UI" pitchFamily="34" charset="-120"/>
              </a:rPr>
              <a:t>O Espírito para todos: um eco real, não identidade.</a:t>
            </a:r>
            <a:endParaRPr lang="en-US" sz="1250" dirty="0"/>
          </a:p>
        </p:txBody>
      </p:sp>
      <p:sp>
        <p:nvSpPr>
          <p:cNvPr id="6" name="cartao_diferencas"/>
          <p:cNvSpPr/>
          <p:nvPr/>
        </p:nvSpPr>
        <p:spPr>
          <a:xfrm>
            <a:off x="4160520" y="1325880"/>
            <a:ext cx="2743200" cy="2743200"/>
          </a:xfrm>
          <a:prstGeom prst="roundRect">
            <a:avLst>
              <a:gd name="adj" fmla="val 2667"/>
            </a:avLst>
          </a:prstGeom>
          <a:solidFill>
            <a:schemeClr val="accent3"/>
          </a:solidFill>
          <a:ln/>
        </p:spPr>
        <p:txBody>
          <a:bodyPr/>
          <a:p/>
        </p:txBody>
      </p:sp>
      <p:sp>
        <p:nvSpPr>
          <p:cNvPr id="7" name="Text 5"/>
          <p:cNvSpPr txBox="1"/>
          <p:nvPr/>
        </p:nvSpPr>
        <p:spPr>
          <a:xfrm>
            <a:off x="4343400" y="1463040"/>
            <a:ext cx="2423160" cy="2514600"/>
          </a:xfrm>
          <a:prstGeom prst="rect">
            <a:avLst/>
          </a:prstGeom>
          <a:noFill/>
          <a:ln/>
        </p:spPr>
        <p:txBody>
          <a:bodyPr wrap="square" lIns="0" tIns="0" rIns="0" bIns="0" rtlCol="0" anchor="t"/>
          <a:lstStyle/>
          <a:p>
            <a:pPr indent="0" marL="0">
              <a:spcAft>
                <a:spcPts val="600"/>
              </a:spcAft>
              <a:buNone/>
            </a:pPr>
            <a:r>
              <a:rPr lang="en-US" sz="1100" b="1" spc="200" kern="0" dirty="0">
                <a:solidFill>
                  <a:srgbClr val="8C3B2E"/>
                </a:solidFill>
                <a:latin typeface="Segoe UI" pitchFamily="34" charset="0"/>
                <a:ea typeface="Segoe UI" pitchFamily="34" charset="-122"/>
                <a:cs typeface="Segoe UI" pitchFamily="34" charset="-120"/>
              </a:rPr>
              <a:t>DIFERENÇAS</a:t>
            </a:r>
            <a:endParaRPr lang="en-US" sz="1200" dirty="0"/>
          </a:p>
          <a:p>
            <a:pPr marL="342900" indent="-342900">
              <a:spcAft>
                <a:spcPts val="600"/>
              </a:spcAft>
              <a:buSzPct val="100000"/>
              <a:buChar char="•"/>
            </a:pPr>
            <a:r>
              <a:rPr lang="en-US" sz="1200" dirty="0">
                <a:solidFill>
                  <a:schemeClr val="tx1"/>
                </a:solidFill>
                <a:latin typeface="Segoe UI" pitchFamily="34" charset="0"/>
                <a:ea typeface="Segoe UI" pitchFamily="34" charset="-122"/>
                <a:cs typeface="Segoe UI" pitchFamily="34" charset="-120"/>
              </a:rPr>
              <a:t>Eleição: ele a ensina; os arminiano-wesleyanos discordam da incondicional.</a:t>
            </a:r>
            <a:endParaRPr lang="en-US" sz="1200" dirty="0"/>
          </a:p>
          <a:p>
            <a:pPr marL="342900" indent="-342900">
              <a:spcAft>
                <a:spcPts val="600"/>
              </a:spcAft>
              <a:buSzPct val="100000"/>
              <a:buChar char="•"/>
            </a:pPr>
            <a:r>
              <a:rPr lang="en-US" sz="1200" dirty="0">
                <a:solidFill>
                  <a:schemeClr val="tx1"/>
                </a:solidFill>
                <a:latin typeface="Segoe UI" pitchFamily="34" charset="0"/>
                <a:ea typeface="Segoe UI" pitchFamily="34" charset="-122"/>
                <a:cs typeface="Segoe UI" pitchFamily="34" charset="-120"/>
              </a:rPr>
              <a:t>Batismo: ele via o dos bebês como sinal da aliança; batizamos por imersão os que creem.</a:t>
            </a:r>
            <a:endParaRPr lang="en-US" sz="1200" dirty="0"/>
          </a:p>
        </p:txBody>
      </p:sp>
      <p:pic>
        <p:nvPicPr>
          <p:cNvPr id="8" name="ilustracao_tyndale_pequena" descr="/home/claude/kit/work/jovens/png/tyndale.png">    </p:cNvPr>
          <p:cNvPicPr>
            <a:picLocks noChangeAspect="1"/>
          </p:cNvPicPr>
          <p:nvPr/>
        </p:nvPicPr>
        <p:blipFill>
          <a:blip r:embed="rId1"/>
          <a:stretch>
            <a:fillRect/>
          </a:stretch>
        </p:blipFill>
        <p:spPr>
          <a:xfrm>
            <a:off x="7086600" y="1463040"/>
            <a:ext cx="1508760" cy="1131570"/>
          </a:xfrm>
          <a:prstGeom prst="rect">
            <a:avLst/>
          </a:prstGeom>
        </p:spPr>
      </p:pic>
      <p:sp>
        <p:nvSpPr>
          <p:cNvPr id="9" name="Text 6"/>
          <p:cNvSpPr txBox="1"/>
          <p:nvPr/>
        </p:nvSpPr>
        <p:spPr>
          <a:xfrm>
            <a:off x="7086600" y="2697480"/>
            <a:ext cx="1508760" cy="1280160"/>
          </a:xfrm>
          <a:prstGeom prst="rect">
            <a:avLst/>
          </a:prstGeom>
          <a:noFill/>
          <a:ln/>
        </p:spPr>
        <p:txBody>
          <a:bodyPr wrap="square" lIns="0" tIns="0" rIns="0" bIns="0" rtlCol="0" anchor="t"/>
          <a:lstStyle/>
          <a:p>
            <a:pPr indent="0" marL="0">
              <a:buNone/>
            </a:pPr>
            <a:r>
              <a:rPr lang="en-US" sz="1050" i="1" dirty="0">
                <a:solidFill>
                  <a:schemeClr val="accent4"/>
                </a:solidFill>
                <a:latin typeface="Segoe UI" pitchFamily="34" charset="0"/>
                <a:ea typeface="Segoe UI" pitchFamily="34" charset="-122"/>
                <a:cs typeface="Segoe UI" pitchFamily="34" charset="-120"/>
              </a:rPr>
              <a:t>Reformador do século XVI: anterior a Armínio, a Wesley e ao pentecostalismo.</a:t>
            </a:r>
            <a:endParaRPr lang="en-US" sz="1050" dirty="0"/>
          </a:p>
        </p:txBody>
      </p:sp>
      <p:sp>
        <p:nvSpPr>
          <p:cNvPr id="10" name="Text 7"/>
          <p:cNvSpPr txBox="1"/>
          <p:nvPr/>
        </p:nvSpPr>
        <p:spPr>
          <a:xfrm>
            <a:off x="548640" y="4160520"/>
            <a:ext cx="8046720" cy="365760"/>
          </a:xfrm>
          <a:prstGeom prst="rect">
            <a:avLst/>
          </a:prstGeom>
          <a:noFill/>
          <a:ln/>
        </p:spPr>
        <p:txBody>
          <a:bodyPr wrap="square" lIns="0" tIns="0" rIns="0" bIns="0" rtlCol="0" anchor="t"/>
          <a:lstStyle/>
          <a:p>
            <a:pPr algn="ctr" indent="0" marL="0">
              <a:buNone/>
            </a:pPr>
            <a:r>
              <a:rPr lang="en-US" sz="1500" i="1" dirty="0">
                <a:solidFill>
                  <a:schemeClr val="tx2"/>
                </a:solidFill>
                <a:latin typeface="Georgia" pitchFamily="34" charset="0"/>
                <a:ea typeface="Georgia" pitchFamily="34" charset="-122"/>
                <a:cs typeface="Georgia" pitchFamily="34" charset="-120"/>
              </a:rPr>
              <a:t>“A Escritura governa; todo resto de joelho.”</a:t>
            </a:r>
            <a:endParaRPr lang="en-US" sz="15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latin typeface="Segoe UI"/>
                <a:ea typeface="Segoe UI"/>
                <a:cs typeface="Segoe U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274320"/>
            <a:ext cx="8046720" cy="274320"/>
          </a:xfrm>
          <a:prstGeom prst="rect">
            <a:avLst/>
          </a:prstGeom>
          <a:noFill/>
          <a:ln/>
        </p:spPr>
        <p:txBody>
          <a:bodyPr wrap="square" lIns="0" tIns="0" rIns="0" bIns="0" rtlCol="0" anchor="ctr"/>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GRUPOS PEQUENOS · 5 MINUTOS</a:t>
            </a:r>
            <a:endParaRPr lang="en-US" sz="1000" dirty="0"/>
          </a:p>
        </p:txBody>
      </p:sp>
      <p:sp>
        <p:nvSpPr>
          <p:cNvPr id="3" name="Text 0"/>
          <p:cNvSpPr/>
          <p:nvPr>
            <p:ph idx="101" type="title" hasCustomPrompt="1"/>
          </p:nvPr>
        </p:nvSpPr>
        <p:spPr>
          <a:xfrm>
            <a:off x="548640" y="566928"/>
            <a:ext cx="8046720" cy="640080"/>
          </a:xfrm>
          <a:prstGeom prst="rect">
            <a:avLst/>
          </a:prstGeom>
          <a:noFill/>
          <a:ln/>
        </p:spPr>
        <p:txBody>
          <a:bodyPr wrap="square" lIns="0" tIns="0" rIns="0" bIns="0" rtlCol="0" anchor="t"/>
          <a:lstStyle/>
          <a:p>
            <a:pPr algn="l" indent="0" marL="0">
              <a:buNone/>
            </a:pPr>
            <a:r>
              <a:rPr lang="en-US" sz="2800" b="1" dirty="0">
                <a:solidFill>
                  <a:schemeClr val="bg1"/>
                </a:solidFill>
                <a:latin typeface="Georgia" pitchFamily="34" charset="0"/>
                <a:ea typeface="Georgia" pitchFamily="34" charset="-122"/>
                <a:cs typeface="Georgia" pitchFamily="34" charset="-120"/>
              </a:rPr>
              <a:t>Três perguntas para conversar</a:t>
            </a:r>
            <a:endParaRPr lang="en-US" sz="2800" dirty="0"/>
          </a:p>
        </p:txBody>
      </p:sp>
      <p:sp>
        <p:nvSpPr>
          <p:cNvPr id="4" name="pergunta_1"/>
          <p:cNvSpPr/>
          <p:nvPr/>
        </p:nvSpPr>
        <p:spPr>
          <a:xfrm>
            <a:off x="548640" y="1417320"/>
            <a:ext cx="548640" cy="548640"/>
          </a:xfrm>
          <a:prstGeom prst="ellipse">
            <a:avLst/>
          </a:prstGeom>
          <a:solidFill>
            <a:schemeClr val="accent1"/>
          </a:solidFill>
          <a:ln/>
        </p:spPr>
        <p:txBody>
          <a:bodyPr/>
          <a:p/>
        </p:txBody>
      </p:sp>
      <p:sp>
        <p:nvSpPr>
          <p:cNvPr id="5" name="Text 3"/>
          <p:cNvSpPr txBox="1"/>
          <p:nvPr/>
        </p:nvSpPr>
        <p:spPr>
          <a:xfrm>
            <a:off x="548640" y="1417320"/>
            <a:ext cx="548640" cy="548640"/>
          </a:xfrm>
          <a:prstGeom prst="rect">
            <a:avLst/>
          </a:prstGeom>
          <a:noFill/>
          <a:ln/>
        </p:spPr>
        <p:txBody>
          <a:bodyPr wrap="square" lIns="0" tIns="0" rIns="0" bIns="0" rtlCol="0" anchor="ctr"/>
          <a:lstStyle/>
          <a:p>
            <a:pPr algn="ctr" indent="0" marL="0">
              <a:buNone/>
            </a:pPr>
            <a:r>
              <a:rPr lang="en-US" sz="2200" b="1" dirty="0">
                <a:solidFill>
                  <a:schemeClr val="tx2"/>
                </a:solidFill>
                <a:latin typeface="Georgia" pitchFamily="34" charset="0"/>
                <a:ea typeface="Georgia" pitchFamily="34" charset="-122"/>
                <a:cs typeface="Georgia" pitchFamily="34" charset="-120"/>
              </a:rPr>
              <a:t>1</a:t>
            </a:r>
            <a:endParaRPr lang="en-US" sz="2200" dirty="0"/>
          </a:p>
        </p:txBody>
      </p:sp>
      <p:sp>
        <p:nvSpPr>
          <p:cNvPr id="6" name="Text 4"/>
          <p:cNvSpPr txBox="1"/>
          <p:nvPr/>
        </p:nvSpPr>
        <p:spPr>
          <a:xfrm>
            <a:off x="1325880" y="1371600"/>
            <a:ext cx="7269480" cy="868680"/>
          </a:xfrm>
          <a:prstGeom prst="rect">
            <a:avLst/>
          </a:prstGeom>
          <a:noFill/>
          <a:ln/>
        </p:spPr>
        <p:txBody>
          <a:bodyPr wrap="square" lIns="0" tIns="0" rIns="0" bIns="0" rtlCol="0" anchor="ctr"/>
          <a:lstStyle/>
          <a:p>
            <a:pPr indent="0" marL="0">
              <a:buNone/>
            </a:pPr>
            <a:r>
              <a:rPr lang="en-US" sz="1500" dirty="0">
                <a:solidFill>
                  <a:schemeClr val="bg2"/>
                </a:solidFill>
                <a:latin typeface="Segoe UI" pitchFamily="34" charset="0"/>
                <a:ea typeface="Segoe UI" pitchFamily="34" charset="-122"/>
                <a:cs typeface="Segoe UI" pitchFamily="34" charset="-120"/>
              </a:rPr>
              <a:t>Tyndale chamou a tradução de “coisa que nasceu antes do tempo” e pediu correção. O que isso ensina sobre autoridade e humildade ao mesmo tempo?</a:t>
            </a:r>
            <a:endParaRPr lang="en-US" sz="1500" dirty="0"/>
          </a:p>
        </p:txBody>
      </p:sp>
      <p:sp>
        <p:nvSpPr>
          <p:cNvPr id="7" name="pergunta_2"/>
          <p:cNvSpPr/>
          <p:nvPr/>
        </p:nvSpPr>
        <p:spPr>
          <a:xfrm>
            <a:off x="548640" y="2441448"/>
            <a:ext cx="548640" cy="548640"/>
          </a:xfrm>
          <a:prstGeom prst="ellipse">
            <a:avLst/>
          </a:prstGeom>
          <a:solidFill>
            <a:schemeClr val="accent1"/>
          </a:solidFill>
          <a:ln/>
        </p:spPr>
        <p:txBody>
          <a:bodyPr/>
          <a:p/>
        </p:txBody>
      </p:sp>
      <p:sp>
        <p:nvSpPr>
          <p:cNvPr id="8" name="Text 6"/>
          <p:cNvSpPr txBox="1"/>
          <p:nvPr/>
        </p:nvSpPr>
        <p:spPr>
          <a:xfrm>
            <a:off x="548640" y="2441448"/>
            <a:ext cx="548640" cy="548640"/>
          </a:xfrm>
          <a:prstGeom prst="rect">
            <a:avLst/>
          </a:prstGeom>
          <a:noFill/>
          <a:ln/>
        </p:spPr>
        <p:txBody>
          <a:bodyPr wrap="square" lIns="0" tIns="0" rIns="0" bIns="0" rtlCol="0" anchor="ctr"/>
          <a:lstStyle/>
          <a:p>
            <a:pPr algn="ctr" indent="0" marL="0">
              <a:buNone/>
            </a:pPr>
            <a:r>
              <a:rPr lang="en-US" sz="2200" b="1" dirty="0">
                <a:solidFill>
                  <a:schemeClr val="tx2"/>
                </a:solidFill>
                <a:latin typeface="Georgia" pitchFamily="34" charset="0"/>
                <a:ea typeface="Georgia" pitchFamily="34" charset="-122"/>
                <a:cs typeface="Georgia" pitchFamily="34" charset="-120"/>
              </a:rPr>
              <a:t>2</a:t>
            </a:r>
            <a:endParaRPr lang="en-US" sz="2200" dirty="0"/>
          </a:p>
        </p:txBody>
      </p:sp>
      <p:sp>
        <p:nvSpPr>
          <p:cNvPr id="9" name="Text 7"/>
          <p:cNvSpPr txBox="1"/>
          <p:nvPr/>
        </p:nvSpPr>
        <p:spPr>
          <a:xfrm>
            <a:off x="1325880" y="2395728"/>
            <a:ext cx="7269480" cy="868680"/>
          </a:xfrm>
          <a:prstGeom prst="rect">
            <a:avLst/>
          </a:prstGeom>
          <a:noFill/>
          <a:ln/>
        </p:spPr>
        <p:txBody>
          <a:bodyPr wrap="square" lIns="0" tIns="0" rIns="0" bIns="0" rtlCol="0" anchor="ctr"/>
          <a:lstStyle/>
          <a:p>
            <a:pPr indent="0" marL="0">
              <a:buNone/>
            </a:pPr>
            <a:r>
              <a:rPr lang="en-US" sz="1500" dirty="0">
                <a:solidFill>
                  <a:schemeClr val="bg2"/>
                </a:solidFill>
                <a:latin typeface="Segoe UI" pitchFamily="34" charset="0"/>
                <a:ea typeface="Segoe UI" pitchFamily="34" charset="-122"/>
                <a:cs typeface="Segoe UI" pitchFamily="34" charset="-120"/>
              </a:rPr>
              <a:t>Tyndale e More eram dois cristãos sinceros e discordavam de forma violenta. O que aprendemos sobre divergir sem destruir?</a:t>
            </a:r>
            <a:endParaRPr lang="en-US" sz="1500" dirty="0"/>
          </a:p>
        </p:txBody>
      </p:sp>
      <p:sp>
        <p:nvSpPr>
          <p:cNvPr id="10" name="pergunta_3"/>
          <p:cNvSpPr/>
          <p:nvPr/>
        </p:nvSpPr>
        <p:spPr>
          <a:xfrm>
            <a:off x="548640" y="3465576"/>
            <a:ext cx="548640" cy="548640"/>
          </a:xfrm>
          <a:prstGeom prst="ellipse">
            <a:avLst/>
          </a:prstGeom>
          <a:solidFill>
            <a:schemeClr val="accent1"/>
          </a:solidFill>
          <a:ln/>
        </p:spPr>
        <p:txBody>
          <a:bodyPr/>
          <a:p/>
        </p:txBody>
      </p:sp>
      <p:sp>
        <p:nvSpPr>
          <p:cNvPr id="11" name="Text 9"/>
          <p:cNvSpPr txBox="1"/>
          <p:nvPr/>
        </p:nvSpPr>
        <p:spPr>
          <a:xfrm>
            <a:off x="548640" y="3465576"/>
            <a:ext cx="548640" cy="548640"/>
          </a:xfrm>
          <a:prstGeom prst="rect">
            <a:avLst/>
          </a:prstGeom>
          <a:noFill/>
          <a:ln/>
        </p:spPr>
        <p:txBody>
          <a:bodyPr wrap="square" lIns="0" tIns="0" rIns="0" bIns="0" rtlCol="0" anchor="ctr"/>
          <a:lstStyle/>
          <a:p>
            <a:pPr algn="ctr" indent="0" marL="0">
              <a:buNone/>
            </a:pPr>
            <a:r>
              <a:rPr lang="en-US" sz="2200" b="1" dirty="0">
                <a:solidFill>
                  <a:schemeClr val="tx2"/>
                </a:solidFill>
                <a:latin typeface="Georgia" pitchFamily="34" charset="0"/>
                <a:ea typeface="Georgia" pitchFamily="34" charset="-122"/>
                <a:cs typeface="Georgia" pitchFamily="34" charset="-120"/>
              </a:rPr>
              <a:t>3</a:t>
            </a:r>
            <a:endParaRPr lang="en-US" sz="2200" dirty="0"/>
          </a:p>
        </p:txBody>
      </p:sp>
      <p:sp>
        <p:nvSpPr>
          <p:cNvPr id="12" name="Text 10"/>
          <p:cNvSpPr txBox="1"/>
          <p:nvPr/>
        </p:nvSpPr>
        <p:spPr>
          <a:xfrm>
            <a:off x="1325880" y="3419856"/>
            <a:ext cx="7269480" cy="868680"/>
          </a:xfrm>
          <a:prstGeom prst="rect">
            <a:avLst/>
          </a:prstGeom>
          <a:noFill/>
          <a:ln/>
        </p:spPr>
        <p:txBody>
          <a:bodyPr wrap="square" lIns="0" tIns="0" rIns="0" bIns="0" rtlCol="0" anchor="ctr"/>
          <a:lstStyle/>
          <a:p>
            <a:pPr indent="0" marL="0">
              <a:buNone/>
            </a:pPr>
            <a:r>
              <a:rPr lang="en-US" sz="1500" dirty="0">
                <a:solidFill>
                  <a:schemeClr val="bg2"/>
                </a:solidFill>
                <a:latin typeface="Segoe UI" pitchFamily="34" charset="0"/>
                <a:ea typeface="Segoe UI" pitchFamily="34" charset="-122"/>
                <a:cs typeface="Segoe UI" pitchFamily="34" charset="-120"/>
              </a:rPr>
              <a:t>Ainda há mais de 500 línguas sem uma palavra traduzida. O que impede a sua geração de participar disso: oração, oferta, ida?</a:t>
            </a:r>
            <a:endParaRPr lang="en-US" sz="1500" dirty="0"/>
          </a:p>
        </p:txBody>
      </p:sp>
      <p:sp>
        <p:nvSpPr>
          <p:cNvPr id="25" name="Slide Number Placeholder 0"/>
          <p:cNvSpPr>
            <a:spLocks noGrp="1"/>
          </p:cNvSpPr>
          <p:nvPr>
            <p:ph type="sldNum" sz="quarter" idx="4294967295"/>
          </p:nvPr>
        </p:nvSpPr>
        <p:spPr>
          <a:xfrm>
            <a:off x="8138160" y="475488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B2A2"/>
                </a:solidFill>
                <a:latin typeface="Segoe UI"/>
                <a:ea typeface="Segoe UI"/>
                <a:cs typeface="Segoe U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548640"/>
            <a:ext cx="5029200" cy="274320"/>
          </a:xfrm>
          <a:prstGeom prst="rect">
            <a:avLst/>
          </a:prstGeom>
          <a:noFill/>
          <a:ln/>
        </p:spPr>
        <p:txBody>
          <a:bodyPr wrap="square" lIns="0" tIns="0" rIns="0" bIns="0" rtlCol="0" anchor="t"/>
          <a:lstStyle/>
          <a:p>
            <a:pPr indent="0" marL="0">
              <a:buNone/>
            </a:pPr>
            <a:r>
              <a:rPr lang="en-US" sz="1000" b="1" spc="300" kern="0" dirty="0">
                <a:solidFill>
                  <a:schemeClr val="accent1"/>
                </a:solidFill>
                <a:latin typeface="Segoe UI" pitchFamily="34" charset="0"/>
                <a:ea typeface="Segoe UI" pitchFamily="34" charset="-122"/>
                <a:cs typeface="Segoe UI" pitchFamily="34" charset="-120"/>
              </a:rPr>
              <a:t>VERSÍCULO-TEMA DA JORNADA</a:t>
            </a:r>
            <a:endParaRPr lang="en-US" sz="1000" dirty="0"/>
          </a:p>
        </p:txBody>
      </p:sp>
      <p:sp>
        <p:nvSpPr>
          <p:cNvPr id="3" name="Text 1"/>
          <p:cNvSpPr txBox="1"/>
          <p:nvPr/>
        </p:nvSpPr>
        <p:spPr>
          <a:xfrm>
            <a:off x="548640" y="960120"/>
            <a:ext cx="5120640" cy="2286000"/>
          </a:xfrm>
          <a:prstGeom prst="rect">
            <a:avLst/>
          </a:prstGeom>
          <a:noFill/>
          <a:ln/>
        </p:spPr>
        <p:txBody>
          <a:bodyPr wrap="square" lIns="0" tIns="0" rIns="0" bIns="0" rtlCol="0" anchor="t"/>
          <a:lstStyle/>
          <a:p>
            <a:pPr indent="0" marL="0">
              <a:buNone/>
            </a:pPr>
            <a:r>
              <a:rPr lang="en-US" sz="2300" i="1" dirty="0">
                <a:solidFill>
                  <a:schemeClr val="bg1"/>
                </a:solidFill>
                <a:latin typeface="Georgia" pitchFamily="34" charset="0"/>
                <a:ea typeface="Georgia" pitchFamily="34" charset="-122"/>
                <a:cs typeface="Georgia" pitchFamily="34" charset="-120"/>
              </a:rPr>
              <a:t>“Se vós permanecerdes na minha palavra, verdadeiramente sereis meus discípulos; e conhecereis a verdade, e a verdade vos libertará.”</a:t>
            </a:r>
            <a:endParaRPr lang="en-US" sz="2300" dirty="0"/>
          </a:p>
        </p:txBody>
      </p:sp>
      <p:sp>
        <p:nvSpPr>
          <p:cNvPr id="4" name="Text 2"/>
          <p:cNvSpPr txBox="1"/>
          <p:nvPr/>
        </p:nvSpPr>
        <p:spPr>
          <a:xfrm>
            <a:off x="548640" y="3337560"/>
            <a:ext cx="5029200" cy="274320"/>
          </a:xfrm>
          <a:prstGeom prst="rect">
            <a:avLst/>
          </a:prstGeom>
          <a:noFill/>
          <a:ln/>
        </p:spPr>
        <p:txBody>
          <a:bodyPr wrap="square" lIns="0" tIns="0" rIns="0" bIns="0" rtlCol="0" anchor="t"/>
          <a:lstStyle/>
          <a:p>
            <a:pPr indent="0" marL="0">
              <a:buNone/>
            </a:pPr>
            <a:r>
              <a:rPr lang="en-US" sz="1100" b="1" spc="300" kern="0" dirty="0">
                <a:solidFill>
                  <a:schemeClr val="accent1"/>
                </a:solidFill>
                <a:latin typeface="Segoe UI" pitchFamily="34" charset="0"/>
                <a:ea typeface="Segoe UI" pitchFamily="34" charset="-122"/>
                <a:cs typeface="Segoe UI" pitchFamily="34" charset="-120"/>
              </a:rPr>
              <a:t>JOÃO 8.31-32 (ACF)</a:t>
            </a:r>
            <a:endParaRPr lang="en-US" sz="1100" dirty="0"/>
          </a:p>
        </p:txBody>
      </p:sp>
      <p:sp>
        <p:nvSpPr>
          <p:cNvPr id="5" name="Text 3"/>
          <p:cNvSpPr txBox="1"/>
          <p:nvPr/>
        </p:nvSpPr>
        <p:spPr>
          <a:xfrm>
            <a:off x="548640" y="3840480"/>
            <a:ext cx="5029200" cy="365760"/>
          </a:xfrm>
          <a:prstGeom prst="rect">
            <a:avLst/>
          </a:prstGeom>
          <a:noFill/>
          <a:ln/>
        </p:spPr>
        <p:txBody>
          <a:bodyPr wrap="square" lIns="0" tIns="0" rIns="0" bIns="0" rtlCol="0" anchor="t"/>
          <a:lstStyle/>
          <a:p>
            <a:pPr indent="0" marL="0">
              <a:buNone/>
            </a:pPr>
            <a:r>
              <a:rPr lang="en-US" sz="1700" b="1" dirty="0">
                <a:solidFill>
                  <a:schemeClr val="bg2"/>
                </a:solidFill>
                <a:latin typeface="Georgia" pitchFamily="34" charset="0"/>
                <a:ea typeface="Georgia" pitchFamily="34" charset="-122"/>
                <a:cs typeface="Georgia" pitchFamily="34" charset="-120"/>
              </a:rPr>
              <a:t>Receber · Ler · Dar</a:t>
            </a:r>
            <a:endParaRPr lang="en-US" sz="1700" dirty="0"/>
          </a:p>
        </p:txBody>
      </p:sp>
      <p:sp>
        <p:nvSpPr>
          <p:cNvPr id="6" name="Text 4"/>
          <p:cNvSpPr txBox="1"/>
          <p:nvPr/>
        </p:nvSpPr>
        <p:spPr>
          <a:xfrm>
            <a:off x="548640" y="4343400"/>
            <a:ext cx="5303520" cy="274320"/>
          </a:xfrm>
          <a:prstGeom prst="rect">
            <a:avLst/>
          </a:prstGeom>
          <a:noFill/>
          <a:ln/>
        </p:spPr>
        <p:txBody>
          <a:bodyPr wrap="square" lIns="0" tIns="0" rIns="0" bIns="0" rtlCol="0" anchor="t"/>
          <a:lstStyle/>
          <a:p>
            <a:pPr indent="0" marL="0">
              <a:buNone/>
            </a:pPr>
            <a:r>
              <a:rPr lang="en-US" sz="1100" i="1" dirty="0">
                <a:solidFill>
                  <a:srgbClr val="B9B2A2"/>
                </a:solidFill>
                <a:latin typeface="Segoe UI" pitchFamily="34" charset="0"/>
                <a:ea typeface="Segoe UI" pitchFamily="34" charset="-122"/>
                <a:cs typeface="Segoe UI" pitchFamily="34" charset="-120"/>
              </a:rPr>
              <a:t>“Orem por nós.” — Tyndale, fim do prefácio do Novo Testamento (1526)</a:t>
            </a:r>
            <a:endParaRPr lang="en-US" sz="1100" dirty="0"/>
          </a:p>
        </p:txBody>
      </p:sp>
      <p:pic>
        <p:nvPicPr>
          <p:cNvPr id="7" name="ilustracao_maos" descr="/home/claude/kit/work/jovens/png/maos.png">    </p:cNvPr>
          <p:cNvPicPr>
            <a:picLocks noChangeAspect="1"/>
          </p:cNvPicPr>
          <p:nvPr/>
        </p:nvPicPr>
        <p:blipFill>
          <a:blip r:embed="rId1"/>
          <a:stretch>
            <a:fillRect/>
          </a:stretch>
        </p:blipFill>
        <p:spPr>
          <a:xfrm>
            <a:off x="5897880" y="1234440"/>
            <a:ext cx="2743200" cy="2057400"/>
          </a:xfrm>
          <a:prstGeom prst="rect">
            <a:avLst/>
          </a:prstGeom>
        </p:spPr>
      </p:pic>
    </p:spTree>
  </p:cSld>
  <p:clrMapOvr>
    <a:masterClrMapping/>
  </p:clrMapOvr>
</p:sld>
</file>

<file path=ppt/theme/theme1.xml><?xml version="1.0" encoding="utf-8"?>
<a:theme xmlns:a="http://schemas.openxmlformats.org/drawingml/2006/main" name="A Palavra Nua">
  <a:themeElements>
    <a:clrScheme name="A Palavra Nua">
      <a:dk1>
        <a:srgbClr val="2C2C34"/>
      </a:dk1>
      <a:lt1>
        <a:srgbClr val="FFFFFF"/>
      </a:lt1>
      <a:dk2>
        <a:srgbClr val="1E3A6E"/>
      </a:dk2>
      <a:lt2>
        <a:srgbClr val="FBF6EC"/>
      </a:lt2>
      <a:accent1>
        <a:srgbClr val="E3A93B"/>
      </a:accent1>
      <a:accent2>
        <a:srgbClr val="A9771B"/>
      </a:accent2>
      <a:accent3>
        <a:srgbClr val="F2EADA"/>
      </a:accent3>
      <a:accent4>
        <a:srgbClr val="6E6A62"/>
      </a:accent4>
      <a:accent5>
        <a:srgbClr val="FFFDF8"/>
      </a:accent5>
      <a:accent6>
        <a:srgbClr val="2A4A85"/>
      </a:accent6>
      <a:hlink>
        <a:srgbClr val="1E3A6E"/>
      </a:hlink>
      <a:folHlink>
        <a:srgbClr val="A9771B"/>
      </a:folHlink>
    </a:clrScheme>
    <a:fontScheme name="A Palavra Nua">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Igreja Assembleia de Deus Marcas do Evangelho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Palavra Nua — William Tyndale (Jovens)</dc:title>
  <dc:subject>PptxGenJS Presentation</dc:subject>
  <dc:creator>Jornada de Oração · ADME</dc:creator>
  <cp:lastModifiedBy>Jornada de Oração · ADME</cp:lastModifiedBy>
  <cp:revision>1</cp:revision>
  <dcterms:created xsi:type="dcterms:W3CDTF">2026-10-22T19:42:11Z</dcterms:created>
  <dcterms:modified xsi:type="dcterms:W3CDTF">2026-10-22T19:42:11Z</dcterms:modified>
</cp:coreProperties>
</file>