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00 · O silêncio e a pergunta" id="{4d22fa70-7285-c09c-6d27-8fb917746bde}">
          <p14:sldIdLst>
            <p14:sldId id="256"/>
            <p14:sldId id="257"/>
          </p14:sldIdLst>
        </p14:section>
        <p14:section name="03 · Os números" id="{5dd7d97c-80e5-3510-ac4f-f81846ec7baa}">
          <p14:sldIdLst>
            <p14:sldId id="258"/>
          </p14:sldIdLst>
        </p14:section>
        <p14:section name="06 · Quem era ele" id="{7027dbae-a3c4-5d7a-1813-7c7e9b177131}">
          <p14:sldIdLst>
            <p14:sldId id="259"/>
            <p14:sldId id="260"/>
          </p14:sldIdLst>
        </p14:section>
        <p14:section name="10 · A porta fechada e o livro de bolso" id="{18ac7010-4a77-0834-cf60-c165f9644e89}">
          <p14:sldIdLst>
            <p14:sldId id="261"/>
            <p14:sldId id="262"/>
          </p14:sldIdLst>
        </p14:section>
        <p14:section name="16 · Uma só nota" id="{442cffe4-7c62-802f-c30b-aec2e4dd0443}">
          <p14:sldIdLst>
            <p14:sldId id="263"/>
            <p14:sldId id="264"/>
          </p14:sldIdLst>
        </p14:section>
        <p14:section name="20 · Palavras mudam doutrinas" id="{dce2493a-e8f8-28a6-6d3a-36ac2344ed64}">
          <p14:sldIdLst>
            <p14:sldId id="265"/>
            <p14:sldId id="266"/>
          </p14:sldIdLst>
        </p14:section>
        <p14:section name="25 · A lâmpada no escuro" id="{477ae9ee-b053-5b05-d136-edfa7c6eba2e}">
          <p14:sldIdLst>
            <p14:sldId id="267"/>
            <p14:sldId id="268"/>
          </p14:sldIdLst>
        </p14:section>
        <p14:section name="30 · A resposta: 1535–1539" id="{ddedcd56-2200-571c-b1fb-5e4b0f92cff5}">
          <p14:sldIdLst>
            <p14:sldId id="269"/>
          </p14:sldIdLst>
        </p14:section>
        <p14:section name="33 · Dinâmica Minha nota única" id="{619bcb47-d476-4279-677f-fd7e96e8a9c5}">
          <p14:sldIdLst>
            <p14:sldId id="270"/>
          </p14:sldIdLst>
        </p14:section>
        <p14:section name="37 · Oração e envio" id="{1a47a15b-e2d7-6dc3-ee2f-4908999fbf1d}">
          <p14:sldIdLst>
            <p14:sldId id="271"/>
            <p14:sldId id="272"/>
            <p14:sldId id="27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0:00 — Este slide já está projetado quando os jovens entram. Bíblia aberta em João 8 e uma lâmpada de LED acesa na frente. Não cumprimente com piada nem explique o tema. Espere o silêncio e passe ao slide 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0:01 — Faça a pergunta devagar: "Quanto custou a sua Bíblia?" Espere. "Agora, a pergunta mais difícil: quanto ela custou a quem a traduziu?" 15 segundos de silêncio. Ouça duas ou três respostas, sem comentar.
Diga: "Há quinhentos anos, na Inglaterra, ter ou ler a Escritura em inglês sem licença podia mandar alguém para a prisão. Hoje vamos conhecer um homem que ofereceu o próprio corpo ao rei em troca de uma coisa só. Um agente do rei resumiu a vida dele assim: uma só nota."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0:03 — Leia os quatro números um por um, com pausa entre eles.
1526: em Worms, sai o primeiro Novo Testamento impresso em inglês, traduzido do grego, em formato de bolso.
3: de uma tiragem estimada de 3.000 a 6.000, só três sobreviveram (Biblioteca Britânica, Catedral de São Paulo e Stuttgart).
501: dias de prisão no castelo de Vilvoorde, segundo as contas oficiais de Brabante.
80–84%: das palavras do Novo Testamento da King James, segundo o estudo mais citado. Não diga "83% da Bíblia inteira".
Diga: "Esta semana, em Oxford, estudiosos se reuniram para estudar esse livro. Nós, em Cariacica, vamos agradecer a Deus e orar pela Bíblia na nossa língua."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0:06 — Padre estudioso de Gloucestershire, nascido por volta de 1494. Oxford (Magdalen Hall): bacharel em 1512, mestre em 1515. Linguista excepcional: um humanista que o conheceu disse que, em qualquer língua que falasse, parecia ser a materna. O hebraico, aprendeu no exílio.
Avise: a figura é ilustração. Não se conhece retrato de Tyndale feito em vida.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0:08 — Por volta de 1521–1523, Tyndale foi capelão e tutor dos filhos de Sir John Walsh, em Little Sodbury. Segundo Foxe, à mesa, diante de abades e doutores, mostrava "no Livro" os lugares claros da Escritura. Chamado perante o chanceler da diocese, foi tratado como um cão, mas ninguém apresentou acusador (relato dele mesmo, 1530).
A frase do menino do arado é SEGUNDO FOXE: diga assim.
Diga: "A frase grande não é de Foxe. É dele mesmo, impressa em 1530. Foi aí que nasceu a nota única."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0:10 — Em 1523, em Londres, Tyndale pediu ao bispo Cuthbert Tunstall que o empregasse para traduzir o Novo Testamento. A casa estava cheia. Na mesma cidade, o comerciante de tecidos Humphrey Monmouth o hospedou: contou depois que ele vivia "como um bom padre, estudando de noite e de dia". Em maio de 1524 deixou a Inglaterra e nunca mais voltou.
Diga: "Quando a porta do palácio se fechou, a porta de uma casa comum se abriu. Às vezes o 'não' de uma instituição é Deus mudando o endereço."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0:12 — Um cartão de cada vez.
Colônia, 1525: a impressão é descoberta e Tyndale foge pelo Reno com as folhas já impressas; quem conta é o próprio adversário, Cochlaeus, em 1549.
Worms, 1526: o Novo Testamento sai em formato pequeno, sem o nome do tradutor, e entra na Inglaterra escondido em fardos de mercadoria.
Londres, outubro de 1526: o bispo prega contra o livro em Paul's Cross e manda queimar exemplares. Segundo Foxe, depois compra os que sobram, e o dinheiro paga a edição corrigida: "o bispo de Londres ficou com os livros, Packington com os agradecimentos, e Tyndale com o dinheiro".
Diga: "O fogo destruiu exemplares. Não destruiu o texto. Qual é a diferença entre o que pode ser queimado e o que não pode?"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0:16 — Em 1530 Tyndale escreveu contra o divórcio do rei. Mesmo assim, em 1531, Henrique VIII, por meio de Thomas Cromwell, mandou Stephen Vaughan a Antuérpia para convencê-lo a voltar. Vaughan leu um trecho da carta de Cromwell; segundo Vaughan, Tyndale chorou.
Leia a resposta devagar. Fonte: carta de Vaughan ao rei, 20/5/1531, nos papéis de Estado de Henrique VIII.
Diga: "Isto não é lenda nem sermão: é documento de Estado, escrito por um agente do rei. Tyndale não pediu cargo, nem dinheiro, nem segurança. Pediu uma Bíblia nua, sem notas, para o povo, e ofereceu o próprio corpo em troca."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0:18 — Leia a frase e espere cinco segundos.
Diga: "Um mês depois, Vaughan escreveu a Cromwell: 'Acho-o sempre cantando uma só nota.' O rei não concedeu, e Tyndale continuou escrevendo. Foco não é teimosia: é saber para que se vive. Guardem a pergunta, que ela volta no fim: qual é a sua nota única?"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0:20 — Thomas More, humanista e chanceler da Inglaterra, publicou em 1529 o Diálogo sobre as Heresias: a tradução estaria mal feita "em mais de mil textos, contados por número". Tyndale respondeu em 1531; More replicou com a Confutação (1532–1533), cerca de meio milhão de palavras.
Mostre as quatro palavras. "Igreja", para o povo, lembrava o clero; Tyndale queria dizer a multidão dos que creem. "Penitência" era um sacramento; "arrepender-se" é mudar a mente. Os estudiosos dizem que Tyndale tinha razões filológicas sérias: é um choque de duas visões da Igreja.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0:23 — More foi homem de consciência, decapitado por Henrique VIII em 1535; é santo para a Igreja Católica. Mas, enquanto foi chanceler, hereges foram queimados; dois deles, por abrigar ou distribuir os Novos Testamentos de Tyndale.
Diga: "Tyndale e More discordavam sobre o que a Bíblia diz e sobre quem pode lê-la. Os dois amavam a Deus e morreram por suas convicções. Nós aprendemos com a coragem de ambos e com o erro de uma época que queimava pessoas."
Duplas, um minuto: como divergir sem destruir? Não zombe de nenhuma tradição.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0:25 — Em 1535, em Antuérpia, um falso amigo, Henry Phillips, entregou Tyndale: segundo Foxe, num corredor estreito, apontou com o dedo por cima da cabeça dele para os oficiais. Ficou 501 dias no castelo de Vilvoorde.
Com este slide projetado, leia "Duas cartas" (página 5 do roteiro) em voz alta, devagar, sem improvisar: cerca de dois minutos.
Diga: "O homem que esperava o julgamento pediu material de estudo. O que você pediria no escuro?" Compare com Paulo: "e os livros, principalmente os pergaminhos" (2 Tm 4.13).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0:28 — Diga UMA ÚNICA VEZ, em voz baixa e sem detalhes: condenado como herege por suas doutrinas (não por traduzir), foi executado em Vilvoorde em outubro de 1536, tradicionalmente no dia 6: estrangulado e depois queimado, como se fazia com os condenados.
Segundo Foxe, antes de morrer clamou em alta voz: "Senhor, abre os olhos do rei da Inglaterra!" Ainda segundo Foxe, os guardas diziam que, "se ele não fosse um bom cristão, não sabiam a quem se poderia tomar por um".
Diga: "A última oração dele não foi de vingança. Foi intercessão, pelo rei que o perseguia. Como Jesus na cruz: 'Pai, perdoa-lhes, porque não sabem o que fazem' (Lc 23.34). Nem toda oração por livramento termina em livramento: Deus está conosco no livramento e na prisão."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0:30 — Um ano por vez.
1535: enquanto Tyndale estava preso, sai a primeira Bíblia completa impressa em inglês (Miles Coverdale), com o Pentateuco e o Novo Testamento dele entre as fontes.
1537: a Bíblia de Matthew, editada por John Rogers, amigo de Tyndale: traz o Novo Testamento, o Pentateuco e a tradução de Josué a 2 Crônicas que ele deixara inédita.
1538: Thomas Cromwell manda que cada igreja tenha "um livro da Bíblia do maior volume em inglês".
1539: a Grande Bíblia.
Diga: "Não há documento em que Henrique ligue isso à oração de Tyndale: isto é leitura de fé. Mas os fatos estão documentados, e o encaixe é impressionante."
Se perguntarem: em 1543 uma lei limitou a leitura da Bíblia; foi revogada em 1547.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0:33 — Cada jovem com papel e caneta (ou a aba "Minha nota única" do caderno do aluno). Ninguém conversa. Dê as três instruções uma de cada vez.
Diga: "Em silêncio. Escrevam uma frase: qual é a única coisa pela qual vocês negociariam todo o resto, para não perder? Não escrevam o que soaria bonito. Escrevam o que é verdade hoje. Ninguém vai ler."
Não peça que ninguém leia. Se alguém quiser compartilhar, aceite uma ou duas pessoas voluntárias e não comente a resposta.
Feche: "A nota de Tyndale era que o povo pudesse ler a Palavra de Deus. Jesus disse: 'Se vós permanecerdes na minha palavra, verdadeiramente sereis meus discípulos; e conhecereis a verdade, e a verdade vos libertará' (Jo 8.31-32). Permanecer na Palavra é a nota que sustenta todas as outras."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0:37 — Trios, de pé. Cada um faz um dos três pedidos, em voz baixa. Dois minutos.
(O número de línguas é do relatório do Wycliffe de 1/8/2025: 544 línguas vivas sem início de tradução. Reconfira antes da aula.)
Diga: "Quem vai ser o Tyndale de um desses povos? Ore. E, se Deus chamar, vá."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0:39 — Mostre o desafio de 7 dias. Ele está no caderno do aluno (arquivo 21), com espaço para marcar cada dia concluído.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0:40 — Leiam juntos, em voz alta, João 8.36.
Diga: "Tyndale terminou o Novo Testamento de 1526 com um pedido: 'Orem por nós.' Hoje somos nós que temos a Bíblia na mão. Vão em paz, e cantem a mesma nota."
Deixe este slide projetado e a lâmpada acesa enquanto saem.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inuto"/>
          <p:cNvSpPr/>
          <p:nvPr/>
        </p:nvSpPr>
        <p:spPr>
          <a:xfrm>
            <a:off x="10561320" y="320040"/>
            <a:ext cx="1325880" cy="384048"/>
          </a:xfrm>
          <a:prstGeom prst="roundRect">
            <a:avLst>
              <a:gd name="adj" fmla="val 47619"/>
            </a:avLst>
          </a:prstGeom>
          <a:solidFill>
            <a:srgbClr val="FFFFFF">
              <a:alpha val="12000"/>
            </a:srgbClr>
          </a:solidFill>
          <a:ln/>
        </p:spPr>
        <p:txBody>
          <a:bodyPr/>
          <a:p/>
        </p:txBody>
      </p:sp>
      <p:sp>
        <p:nvSpPr>
          <p:cNvPr id="3" name="Text 1"/>
          <p:cNvSpPr txBox="1"/>
          <p:nvPr/>
        </p:nvSpPr>
        <p:spPr>
          <a:xfrm>
            <a:off x="10561320" y="320040"/>
            <a:ext cx="1325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3A93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0:00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77240" y="1051560"/>
            <a:ext cx="6583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E3A93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JORNADA DE ORAÇÃO · AULA DE 40 MINUTOS · JOVENS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1463040"/>
            <a:ext cx="66751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200" b="1" dirty="0">
                <a:solidFill>
                  <a:srgbClr val="FFFFFF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UMA SÓ</a:t>
            </a:r>
            <a:endParaRPr lang="en-US" sz="92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2697480"/>
            <a:ext cx="66751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200" b="1" dirty="0">
                <a:solidFill>
                  <a:srgbClr val="E3A93B"/>
                </a:solidFill>
                <a:latin typeface="Segoe UI Black" pitchFamily="34" charset="0"/>
                <a:ea typeface="Segoe UI Black" pitchFamily="34" charset="-122"/>
                <a:cs typeface="Segoe UI Black" pitchFamily="34" charset="-120"/>
              </a:rPr>
              <a:t>NOTA</a:t>
            </a:r>
            <a:endParaRPr lang="en-US" sz="92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4251960"/>
            <a:ext cx="6675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DDE3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William Tyndale e a Bíblia para o povo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4754880"/>
            <a:ext cx="6675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8D97A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1526–2026 · 500 anos do Novo Testamento de Tyndale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59893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8D97A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Série Heróis da Fé · ADME · 31 de outubro de 2026, Dia da Reforma</a:t>
            </a:r>
            <a:endParaRPr lang="en-US" sz="1100" dirty="0"/>
          </a:p>
        </p:txBody>
      </p:sp>
      <p:pic>
        <p:nvPicPr>
          <p:cNvPr id="10" name="Image 0" descr="Ilustração: not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1463040"/>
            <a:ext cx="3840480" cy="28803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inuto"/>
          <p:cNvSpPr/>
          <p:nvPr/>
        </p:nvSpPr>
        <p:spPr>
          <a:xfrm>
            <a:off x="10561320" y="320040"/>
            <a:ext cx="1325880" cy="384048"/>
          </a:xfrm>
          <a:prstGeom prst="roundRect">
            <a:avLst>
              <a:gd name="adj" fmla="val 47619"/>
            </a:avLst>
          </a:prstGeom>
          <a:solidFill>
            <a:srgbClr val="FFFFFF">
              <a:alpha val="12000"/>
            </a:srgbClr>
          </a:solidFill>
          <a:ln/>
        </p:spPr>
        <p:txBody>
          <a:bodyPr/>
          <a:p/>
        </p:txBody>
      </p:sp>
      <p:sp>
        <p:nvSpPr>
          <p:cNvPr id="3" name="Text 1"/>
          <p:cNvSpPr txBox="1"/>
          <p:nvPr/>
        </p:nvSpPr>
        <p:spPr>
          <a:xfrm>
            <a:off x="10561320" y="320040"/>
            <a:ext cx="1325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3A93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0:01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77240" y="402336"/>
            <a:ext cx="9326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E3A93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PARA COMEÇAR · EM SILÊNCIO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1325880"/>
            <a:ext cx="106070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Quanto custou a sua Bíblia?</a:t>
            </a:r>
            <a:endParaRPr lang="en-US" sz="54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2697480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i="1" dirty="0">
                <a:solidFill>
                  <a:srgbClr val="E3A93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 quanto custou a quem a traduziu?</a:t>
            </a:r>
            <a:endParaRPr lang="en-US" sz="34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4800600"/>
            <a:ext cx="7589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DDE3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Há 500 anos, na Inglaterra, ter ou ler a Escritura em inglês sem licença podia mandar alguém para a prisão.</a:t>
            </a:r>
            <a:endParaRPr lang="en-US" sz="1600" dirty="0"/>
          </a:p>
        </p:txBody>
      </p:sp>
      <p:pic>
        <p:nvPicPr>
          <p:cNvPr id="8" name="Image 0" descr="Ilustração: bibli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15400" y="4206240"/>
            <a:ext cx="2514600" cy="188366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inuto"/>
          <p:cNvSpPr/>
          <p:nvPr/>
        </p:nvSpPr>
        <p:spPr>
          <a:xfrm>
            <a:off x="10561320" y="320040"/>
            <a:ext cx="1325880" cy="384048"/>
          </a:xfrm>
          <a:prstGeom prst="roundRect">
            <a:avLst>
              <a:gd name="adj" fmla="val 47619"/>
            </a:avLst>
          </a:prstGeom>
          <a:solidFill>
            <a:srgbClr val="FFFFFF">
              <a:alpha val="12000"/>
            </a:srgbClr>
          </a:solidFill>
          <a:ln/>
        </p:spPr>
        <p:txBody>
          <a:bodyPr/>
          <a:p/>
        </p:txBody>
      </p:sp>
      <p:sp>
        <p:nvSpPr>
          <p:cNvPr id="3" name="Text 1"/>
          <p:cNvSpPr txBox="1"/>
          <p:nvPr/>
        </p:nvSpPr>
        <p:spPr>
          <a:xfrm>
            <a:off x="10561320" y="320040"/>
            <a:ext cx="1325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3A93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0:03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77240" y="402336"/>
            <a:ext cx="9326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E3A93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1526–2026 · QUINHENTOS ANOS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786384"/>
            <a:ext cx="9509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Quatro números para guardar</a:t>
            </a:r>
            <a:endParaRPr lang="en-US" sz="36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1828800"/>
            <a:ext cx="26060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1526</a:t>
            </a:r>
            <a:endParaRPr lang="en-US" sz="48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926080"/>
            <a:ext cx="24231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8D97A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 primeiro Novo Testamento impresso em inglês, traduzido do grego (Worms)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3474720" y="1828800"/>
            <a:ext cx="26060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E3A93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3</a:t>
            </a:r>
            <a:endParaRPr lang="en-US" sz="4800" dirty="0"/>
          </a:p>
        </p:txBody>
      </p:sp>
      <p:sp>
        <p:nvSpPr>
          <p:cNvPr id="9" name="Text 7"/>
          <p:cNvSpPr txBox="1"/>
          <p:nvPr/>
        </p:nvSpPr>
        <p:spPr>
          <a:xfrm>
            <a:off x="3474720" y="2926080"/>
            <a:ext cx="24231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8D97A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exemplares sobreviveram, de uma tiragem estimada de 3.000 a 6.000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6172200" y="1828800"/>
            <a:ext cx="26060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D2654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501</a:t>
            </a:r>
            <a:endParaRPr lang="en-US" sz="4800" dirty="0"/>
          </a:p>
        </p:txBody>
      </p:sp>
      <p:sp>
        <p:nvSpPr>
          <p:cNvPr id="11" name="Text 9"/>
          <p:cNvSpPr txBox="1"/>
          <p:nvPr/>
        </p:nvSpPr>
        <p:spPr>
          <a:xfrm>
            <a:off x="6172200" y="2926080"/>
            <a:ext cx="24231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8D97A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dias de prisão no castelo de Vilvoorde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8869680" y="1828800"/>
            <a:ext cx="26060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E3A93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80–84%</a:t>
            </a:r>
            <a:endParaRPr lang="en-US" sz="4800" dirty="0"/>
          </a:p>
        </p:txBody>
      </p:sp>
      <p:sp>
        <p:nvSpPr>
          <p:cNvPr id="13" name="Text 11"/>
          <p:cNvSpPr txBox="1"/>
          <p:nvPr/>
        </p:nvSpPr>
        <p:spPr>
          <a:xfrm>
            <a:off x="8869680" y="2926080"/>
            <a:ext cx="24231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8D97A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das palavras do Novo Testamento da King James vêm de Tyndale (estudo mais citado)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777240" y="4251960"/>
            <a:ext cx="7818120" cy="1783080"/>
          </a:xfrm>
          <a:prstGeom prst="roundRect">
            <a:avLst>
              <a:gd name="adj" fmla="val 4103"/>
            </a:avLst>
          </a:prstGeom>
          <a:solidFill>
            <a:srgbClr val="141E33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1051560" y="4462272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E3A93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 HOJE?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1051560" y="4846320"/>
            <a:ext cx="7315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DDE3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 exemplar de Stuttgart, o único completo, ficou numa caixa fechada desde a Segunda Guerra e foi reencontrado em 1996. Até janeiro de 2027 está exposto em Worms, a cidade onde foi impresso.</a:t>
            </a:r>
            <a:endParaRPr lang="en-US" sz="1400" dirty="0"/>
          </a:p>
        </p:txBody>
      </p:sp>
      <p:pic>
        <p:nvPicPr>
          <p:cNvPr id="17" name="Image 0" descr="Ilustração: tre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15400" y="4206240"/>
            <a:ext cx="2514600" cy="188366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inuto"/>
          <p:cNvSpPr/>
          <p:nvPr/>
        </p:nvSpPr>
        <p:spPr>
          <a:xfrm>
            <a:off x="10561320" y="320040"/>
            <a:ext cx="1325880" cy="384048"/>
          </a:xfrm>
          <a:prstGeom prst="roundRect">
            <a:avLst>
              <a:gd name="adj" fmla="val 47619"/>
            </a:avLst>
          </a:prstGeom>
          <a:solidFill>
            <a:srgbClr val="FFFFFF">
              <a:alpha val="12000"/>
            </a:srgbClr>
          </a:solidFill>
          <a:ln/>
        </p:spPr>
        <p:txBody>
          <a:bodyPr/>
          <a:p/>
        </p:txBody>
      </p:sp>
      <p:sp>
        <p:nvSpPr>
          <p:cNvPr id="3" name="Text 1"/>
          <p:cNvSpPr txBox="1"/>
          <p:nvPr/>
        </p:nvSpPr>
        <p:spPr>
          <a:xfrm>
            <a:off x="10561320" y="320040"/>
            <a:ext cx="1325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3A93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0:06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77240" y="402336"/>
            <a:ext cx="9326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E3A93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GLOUCESTERSHIRE · OXFORD · AS LÍNGUAS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786384"/>
            <a:ext cx="9509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Um padre que sabia línguas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77240" y="1828800"/>
            <a:ext cx="3246120" cy="1645920"/>
          </a:xfrm>
          <a:prstGeom prst="roundRect">
            <a:avLst>
              <a:gd name="adj" fmla="val 4444"/>
            </a:avLst>
          </a:prstGeom>
          <a:solidFill>
            <a:srgbClr val="141E33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978408" y="201168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E3A93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POR VOLTA DE 1494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978408" y="2359152"/>
            <a:ext cx="28346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DDE3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Nasceu em Gloucestershire, no oeste da Inglaterra. Nenhum registro de batismo sobreviveu.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206240" y="1828800"/>
            <a:ext cx="3246120" cy="1645920"/>
          </a:xfrm>
          <a:prstGeom prst="roundRect">
            <a:avLst>
              <a:gd name="adj" fmla="val 4444"/>
            </a:avLst>
          </a:prstGeom>
          <a:solidFill>
            <a:srgbClr val="141E33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4407408" y="201168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E3A93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OXFORD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4407408" y="2359152"/>
            <a:ext cx="28346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DDE3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Magdalen Hall: bacharel em 1512, mestre em artes em 1515.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777240" y="3657600"/>
            <a:ext cx="3246120" cy="1645920"/>
          </a:xfrm>
          <a:prstGeom prst="roundRect">
            <a:avLst>
              <a:gd name="adj" fmla="val 4444"/>
            </a:avLst>
          </a:prstGeom>
          <a:solidFill>
            <a:srgbClr val="141E33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978408" y="384048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E3A93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AS LÍNGUAS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978408" y="4187952"/>
            <a:ext cx="28346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DDE3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Grego, latim, alemão e hebraico, aprendido no exílio. Em qualquer língua, parecia falar a materna.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4206240" y="3657600"/>
            <a:ext cx="3246120" cy="1645920"/>
          </a:xfrm>
          <a:prstGeom prst="roundRect">
            <a:avLst>
              <a:gd name="adj" fmla="val 4444"/>
            </a:avLst>
          </a:prstGeom>
          <a:solidFill>
            <a:srgbClr val="141E33"/>
          </a:solidFill>
          <a:ln/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4407408" y="384048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E3A93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 CHAMADO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4407408" y="4187952"/>
            <a:ext cx="28346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DDE3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Traduzir a Bíblia da língua original para o inglês do povo, e imprimi-la.</a:t>
            </a:r>
            <a:endParaRPr lang="en-US" sz="1300" dirty="0"/>
          </a:p>
        </p:txBody>
      </p:sp>
      <p:pic>
        <p:nvPicPr>
          <p:cNvPr id="18" name="Image 0" descr="Ilustração: tyndal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0" y="1828800"/>
            <a:ext cx="3566160" cy="2679192"/>
          </a:xfrm>
          <a:prstGeom prst="rect">
            <a:avLst/>
          </a:prstGeom>
        </p:spPr>
      </p:pic>
      <p:sp>
        <p:nvSpPr>
          <p:cNvPr id="19" name="Text 16"/>
          <p:cNvSpPr txBox="1"/>
          <p:nvPr/>
        </p:nvSpPr>
        <p:spPr>
          <a:xfrm>
            <a:off x="7863840" y="4617720"/>
            <a:ext cx="3566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8D97A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Ilustração. Não se conhece retrato de Tyndale feito em vida.</a:t>
            </a:r>
            <a:endParaRPr lang="en-US" sz="1100" dirty="0"/>
          </a:p>
        </p:txBody>
      </p:sp>
      <p:sp>
        <p:nvSpPr>
          <p:cNvPr id="20" name="Text 17"/>
          <p:cNvSpPr txBox="1"/>
          <p:nvPr/>
        </p:nvSpPr>
        <p:spPr>
          <a:xfrm>
            <a:off x="777240" y="576072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8D97A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Pronuncia-se “TIN-dal”.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inuto"/>
          <p:cNvSpPr/>
          <p:nvPr/>
        </p:nvSpPr>
        <p:spPr>
          <a:xfrm>
            <a:off x="10561320" y="320040"/>
            <a:ext cx="1325880" cy="384048"/>
          </a:xfrm>
          <a:prstGeom prst="roundRect">
            <a:avLst>
              <a:gd name="adj" fmla="val 47619"/>
            </a:avLst>
          </a:prstGeom>
          <a:solidFill>
            <a:srgbClr val="FFFFFF">
              <a:alpha val="12000"/>
            </a:srgbClr>
          </a:solidFill>
          <a:ln/>
        </p:spPr>
        <p:txBody>
          <a:bodyPr/>
          <a:p/>
        </p:txBody>
      </p:sp>
      <p:sp>
        <p:nvSpPr>
          <p:cNvPr id="3" name="Text 1"/>
          <p:cNvSpPr txBox="1"/>
          <p:nvPr/>
        </p:nvSpPr>
        <p:spPr>
          <a:xfrm>
            <a:off x="10561320" y="320040"/>
            <a:ext cx="1325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3A93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0:08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77240" y="402336"/>
            <a:ext cx="9326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E3A93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LITTLE SODBURY · c. 1521–1523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786384"/>
            <a:ext cx="9509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Diante dos olhos, na própria língua</a:t>
            </a:r>
            <a:endParaRPr lang="en-US" sz="36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1828800"/>
            <a:ext cx="66751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“Impossível firmar o povo leigo em qualquer verdade, a menos que a Escritura fosse posta claramente diante dos seus olhos na sua língua materna.”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3977640"/>
            <a:ext cx="6675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E3A93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WILLIAM TYNDALE · PREFÁCIO AO PENTATEUCO, 1530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777240" y="4526280"/>
            <a:ext cx="6675120" cy="1508760"/>
          </a:xfrm>
          <a:prstGeom prst="roundRect">
            <a:avLst>
              <a:gd name="adj" fmla="val 4848"/>
            </a:avLst>
          </a:prstGeom>
          <a:solidFill>
            <a:srgbClr val="141E33"/>
          </a:solidFill>
          <a:ln/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1005840" y="4690872"/>
            <a:ext cx="6217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E3A93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SEGUNDO FOXE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005840" y="5029200"/>
            <a:ext cx="6217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i="1" dirty="0">
                <a:solidFill>
                  <a:srgbClr val="DDE3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“Antes de muitos anos farei que um menino que guia o arado saiba mais da Escritura que o senhor.”</a:t>
            </a:r>
            <a:endParaRPr lang="en-US" sz="1500" dirty="0"/>
          </a:p>
        </p:txBody>
      </p:sp>
      <p:pic>
        <p:nvPicPr>
          <p:cNvPr id="11" name="Image 0" descr="Ilustração: arad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0" y="1828800"/>
            <a:ext cx="3566160" cy="2679192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7863840" y="4663440"/>
            <a:ext cx="3566160" cy="1371600"/>
          </a:xfrm>
          <a:prstGeom prst="roundRect">
            <a:avLst>
              <a:gd name="adj" fmla="val 5333"/>
            </a:avLst>
          </a:prstGeom>
          <a:solidFill>
            <a:srgbClr val="141E33"/>
          </a:solidFill>
          <a:ln/>
        </p:spPr>
        <p:txBody>
          <a:bodyPr/>
          <a:p/>
        </p:txBody>
      </p:sp>
      <p:sp>
        <p:nvSpPr>
          <p:cNvPr id="13" name="Text 10"/>
          <p:cNvSpPr txBox="1"/>
          <p:nvPr/>
        </p:nvSpPr>
        <p:spPr>
          <a:xfrm>
            <a:off x="8065008" y="4818888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E3A93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DIANTE DO CHANCELER</a:t>
            </a:r>
            <a:endParaRPr lang="en-US" sz="1200" dirty="0"/>
          </a:p>
        </p:txBody>
      </p:sp>
      <p:sp>
        <p:nvSpPr>
          <p:cNvPr id="14" name="Text 11"/>
          <p:cNvSpPr txBox="1"/>
          <p:nvPr/>
        </p:nvSpPr>
        <p:spPr>
          <a:xfrm>
            <a:off x="8065008" y="5138928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DDE3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Tratado como um cão, saiu sem condenação: ninguém apresentou acusador.</a:t>
            </a:r>
            <a:endParaRPr lang="en-US" sz="12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inuto"/>
          <p:cNvSpPr/>
          <p:nvPr/>
        </p:nvSpPr>
        <p:spPr>
          <a:xfrm>
            <a:off x="10561320" y="320040"/>
            <a:ext cx="1325880" cy="384048"/>
          </a:xfrm>
          <a:prstGeom prst="roundRect">
            <a:avLst>
              <a:gd name="adj" fmla="val 47619"/>
            </a:avLst>
          </a:prstGeom>
          <a:solidFill>
            <a:srgbClr val="FFFFFF">
              <a:alpha val="12000"/>
            </a:srgbClr>
          </a:solidFill>
          <a:ln/>
        </p:spPr>
        <p:txBody>
          <a:bodyPr/>
          <a:p/>
        </p:txBody>
      </p:sp>
      <p:sp>
        <p:nvSpPr>
          <p:cNvPr id="3" name="Text 1"/>
          <p:cNvSpPr txBox="1"/>
          <p:nvPr/>
        </p:nvSpPr>
        <p:spPr>
          <a:xfrm>
            <a:off x="10561320" y="320040"/>
            <a:ext cx="1325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3A93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0:10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77240" y="402336"/>
            <a:ext cx="9326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E3A93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LONDRES · 1523–1524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786384"/>
            <a:ext cx="9509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porta fechada</a:t>
            </a:r>
            <a:endParaRPr lang="en-US" sz="3600" dirty="0"/>
          </a:p>
        </p:txBody>
      </p:sp>
      <p:pic>
        <p:nvPicPr>
          <p:cNvPr id="6" name="Image 0" descr="Ilustração: porta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1828800"/>
            <a:ext cx="4754880" cy="356616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5943600" y="1828800"/>
            <a:ext cx="5486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DDE3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Pediu ao bispo de Londres, Cuthbert Tunstall, para traduzir o Novo Testamento. A resposta: a casa estava cheia.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943600" y="2788920"/>
            <a:ext cx="54864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i="1" dirty="0">
                <a:solidFill>
                  <a:srgbClr val="E3A93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“Não havia lugar para isso em toda a Inglaterra, como a experiência agora declara abertamente.”</a:t>
            </a:r>
            <a:endParaRPr lang="en-US" sz="2000" dirty="0"/>
          </a:p>
        </p:txBody>
      </p:sp>
      <p:sp>
        <p:nvSpPr>
          <p:cNvPr id="9" name="Text 6"/>
          <p:cNvSpPr txBox="1"/>
          <p:nvPr/>
        </p:nvSpPr>
        <p:spPr>
          <a:xfrm>
            <a:off x="5943600" y="404164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D97A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WILLIAM TYNDALE · 1530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5943600" y="4434840"/>
            <a:ext cx="5486400" cy="1325880"/>
          </a:xfrm>
          <a:prstGeom prst="roundRect">
            <a:avLst>
              <a:gd name="adj" fmla="val 5517"/>
            </a:avLst>
          </a:prstGeom>
          <a:solidFill>
            <a:srgbClr val="141E33"/>
          </a:solidFill>
          <a:ln/>
        </p:spPr>
        <p:txBody>
          <a:bodyPr/>
          <a:p/>
        </p:txBody>
      </p:sp>
      <p:sp>
        <p:nvSpPr>
          <p:cNvPr id="11" name="Text 8"/>
          <p:cNvSpPr txBox="1"/>
          <p:nvPr/>
        </p:nvSpPr>
        <p:spPr>
          <a:xfrm>
            <a:off x="6172200" y="4590288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E3A93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OUTRA PORTA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6172200" y="4919472"/>
            <a:ext cx="5029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DDE3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Humphrey Monmouth, comerciante de tecidos, abriu a casa. Em maio de 1524 Tyndale deixou a Inglaterra. Nunca mais voltou.</a:t>
            </a:r>
            <a:endParaRPr lang="en-US" sz="1300" dirty="0"/>
          </a:p>
        </p:txBody>
      </p:sp>
      <p:sp>
        <p:nvSpPr>
          <p:cNvPr id="13" name="Text 10"/>
          <p:cNvSpPr txBox="1"/>
          <p:nvPr/>
        </p:nvSpPr>
        <p:spPr>
          <a:xfrm>
            <a:off x="777240" y="571500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8D97A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Apocalipse 3.8 · Atos 16.6-10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inuto"/>
          <p:cNvSpPr/>
          <p:nvPr/>
        </p:nvSpPr>
        <p:spPr>
          <a:xfrm>
            <a:off x="10561320" y="320040"/>
            <a:ext cx="1325880" cy="384048"/>
          </a:xfrm>
          <a:prstGeom prst="roundRect">
            <a:avLst>
              <a:gd name="adj" fmla="val 47619"/>
            </a:avLst>
          </a:prstGeom>
          <a:solidFill>
            <a:srgbClr val="FFFFFF">
              <a:alpha val="12000"/>
            </a:srgbClr>
          </a:solidFill>
          <a:ln/>
        </p:spPr>
        <p:txBody>
          <a:bodyPr/>
          <a:p/>
        </p:txBody>
      </p:sp>
      <p:sp>
        <p:nvSpPr>
          <p:cNvPr id="3" name="Text 1"/>
          <p:cNvSpPr txBox="1"/>
          <p:nvPr/>
        </p:nvSpPr>
        <p:spPr>
          <a:xfrm>
            <a:off x="10561320" y="320040"/>
            <a:ext cx="1325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3A93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0:12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77240" y="402336"/>
            <a:ext cx="9326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E3A93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COLÔNIA 1525 · WORMS 1526 · LONDRES 1526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786384"/>
            <a:ext cx="9509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 livro que cabia no bolso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77240" y="1783080"/>
            <a:ext cx="3429000" cy="3520440"/>
          </a:xfrm>
          <a:prstGeom prst="roundRect">
            <a:avLst>
              <a:gd name="adj" fmla="val 2133"/>
            </a:avLst>
          </a:prstGeom>
          <a:solidFill>
            <a:srgbClr val="141E33"/>
          </a:solidFill>
          <a:ln/>
        </p:spPr>
        <p:txBody>
          <a:bodyPr/>
          <a:p/>
        </p:txBody>
      </p:sp>
      <p:pic>
        <p:nvPicPr>
          <p:cNvPr id="7" name="Image 0" descr="Ilustração: map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8408" y="1965960"/>
            <a:ext cx="3026664" cy="1700784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005840" y="3822192"/>
            <a:ext cx="2971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E3A93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 INIMIGO REGISTROU</a:t>
            </a:r>
            <a:endParaRPr lang="en-US" sz="1300" dirty="0"/>
          </a:p>
        </p:txBody>
      </p:sp>
      <p:sp>
        <p:nvSpPr>
          <p:cNvPr id="9" name="Text 6"/>
          <p:cNvSpPr txBox="1"/>
          <p:nvPr/>
        </p:nvSpPr>
        <p:spPr>
          <a:xfrm>
            <a:off x="1005840" y="4160520"/>
            <a:ext cx="2971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DDE3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Em Colônia, a impressão foi descoberta. Tyndale fugiu pelo Reno com as folhas. Quem conta é o adversário, Cochlaeus.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4370832" y="1783080"/>
            <a:ext cx="3429000" cy="3520440"/>
          </a:xfrm>
          <a:prstGeom prst="roundRect">
            <a:avLst>
              <a:gd name="adj" fmla="val 2133"/>
            </a:avLst>
          </a:prstGeom>
          <a:solidFill>
            <a:srgbClr val="141E33"/>
          </a:solidFill>
          <a:ln/>
        </p:spPr>
        <p:txBody>
          <a:bodyPr/>
          <a:p/>
        </p:txBody>
      </p:sp>
      <p:pic>
        <p:nvPicPr>
          <p:cNvPr id="11" name="Image 1" descr="Ilustração: livro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965960"/>
            <a:ext cx="3026664" cy="1700784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599432" y="3822192"/>
            <a:ext cx="2971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E3A93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UM LIVRO SEM NOME</a:t>
            </a:r>
            <a:endParaRPr lang="en-US" sz="1300" dirty="0"/>
          </a:p>
        </p:txBody>
      </p:sp>
      <p:sp>
        <p:nvSpPr>
          <p:cNvPr id="13" name="Text 9"/>
          <p:cNvSpPr txBox="1"/>
          <p:nvPr/>
        </p:nvSpPr>
        <p:spPr>
          <a:xfrm>
            <a:off x="4599432" y="4160520"/>
            <a:ext cx="2971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DDE3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Em Worms, 1526: formato de bolso, sem o nome do tradutor. Entrou na Inglaterra em fardos de mercadoria.</a:t>
            </a:r>
            <a:endParaRPr lang="en-US" sz="1250" dirty="0"/>
          </a:p>
        </p:txBody>
      </p:sp>
      <p:sp>
        <p:nvSpPr>
          <p:cNvPr id="14" name="Shape 10"/>
          <p:cNvSpPr/>
          <p:nvPr/>
        </p:nvSpPr>
        <p:spPr>
          <a:xfrm>
            <a:off x="7964424" y="1783080"/>
            <a:ext cx="3429000" cy="3520440"/>
          </a:xfrm>
          <a:prstGeom prst="roundRect">
            <a:avLst>
              <a:gd name="adj" fmla="val 2133"/>
            </a:avLst>
          </a:prstGeom>
          <a:solidFill>
            <a:srgbClr val="141E33"/>
          </a:solidFill>
          <a:ln/>
        </p:spPr>
        <p:txBody>
          <a:bodyPr/>
          <a:p/>
        </p:txBody>
      </p:sp>
      <p:pic>
        <p:nvPicPr>
          <p:cNvPr id="15" name="Image 2" descr="Ilustração: fardo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5592" y="1965960"/>
            <a:ext cx="3026664" cy="1700784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8193024" y="3822192"/>
            <a:ext cx="2971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E3A93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 BISPO QUE PAGOU</a:t>
            </a:r>
            <a:endParaRPr lang="en-US" sz="1300" dirty="0"/>
          </a:p>
        </p:txBody>
      </p:sp>
      <p:sp>
        <p:nvSpPr>
          <p:cNvPr id="17" name="Text 12"/>
          <p:cNvSpPr txBox="1"/>
          <p:nvPr/>
        </p:nvSpPr>
        <p:spPr>
          <a:xfrm>
            <a:off x="8193024" y="4160520"/>
            <a:ext cx="2971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DDE3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 bispo de Londres mandou queimar exemplares. Segundo Foxe, comprou os que sobravam, e o dinheiro pagou a edição corrigida.</a:t>
            </a:r>
            <a:endParaRPr lang="en-US" sz="1250" dirty="0"/>
          </a:p>
        </p:txBody>
      </p:sp>
      <p:sp>
        <p:nvSpPr>
          <p:cNvPr id="18" name="Text 13"/>
          <p:cNvSpPr txBox="1"/>
          <p:nvPr/>
        </p:nvSpPr>
        <p:spPr>
          <a:xfrm>
            <a:off x="777240" y="5623560"/>
            <a:ext cx="10607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E3A93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“…mas a palavra de Deus não está presa.” — 2 Timóteo 2.9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inuto"/>
          <p:cNvSpPr/>
          <p:nvPr/>
        </p:nvSpPr>
        <p:spPr>
          <a:xfrm>
            <a:off x="10561320" y="320040"/>
            <a:ext cx="1325880" cy="384048"/>
          </a:xfrm>
          <a:prstGeom prst="roundRect">
            <a:avLst>
              <a:gd name="adj" fmla="val 47619"/>
            </a:avLst>
          </a:prstGeom>
          <a:solidFill>
            <a:srgbClr val="FFFFFF">
              <a:alpha val="12000"/>
            </a:srgbClr>
          </a:solidFill>
          <a:ln/>
        </p:spPr>
        <p:txBody>
          <a:bodyPr/>
          <a:p/>
        </p:txBody>
      </p:sp>
      <p:sp>
        <p:nvSpPr>
          <p:cNvPr id="3" name="Text 1"/>
          <p:cNvSpPr txBox="1"/>
          <p:nvPr/>
        </p:nvSpPr>
        <p:spPr>
          <a:xfrm>
            <a:off x="10561320" y="320040"/>
            <a:ext cx="1325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3A93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0:16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77240" y="402336"/>
            <a:ext cx="9326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E3A93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ANTUÉRPIA, 1531 · DOCUMENTO DE ESTADO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786384"/>
            <a:ext cx="9509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 rei manda chamá-lo</a:t>
            </a:r>
            <a:endParaRPr lang="en-US" sz="36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1737360"/>
            <a:ext cx="10607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DDE3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Henrique VIII, por meio de Thomas Cromwell, mandou Stephen Vaughan convencê-lo a voltar. Segundo Vaughan, ao ouvir a carta, Tyndale se comoveu, “de modo que lágrimas lhe vieram aos olhos”.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777240" y="2697480"/>
            <a:ext cx="10652760" cy="2606040"/>
          </a:xfrm>
          <a:prstGeom prst="roundRect">
            <a:avLst>
              <a:gd name="adj" fmla="val 2807"/>
            </a:avLst>
          </a:prstGeom>
          <a:solidFill>
            <a:srgbClr val="141E33"/>
          </a:solidFill>
          <a:ln/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1097280" y="2898648"/>
            <a:ext cx="9966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E3A93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RESPOSTA, REGISTRADA POR VAUGHAN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097280" y="3291840"/>
            <a:ext cx="99669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“Se aprouvesse à graciosíssima vontade do rei conceder apenas um texto simples das Escrituras para ser posto à disposição de seu povo… eu prometeria imediatamente nunca mais escrever… oferecendo meu corpo para sofrer qualquer dor ou tortura, sim, qualquer morte que sua graça quisesse.”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5486400"/>
            <a:ext cx="10607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8D97A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Stephen Vaughan a Henrique VIII, 20 de maio de 1531 · Letters and Papers of Henry VIII, v. 5, nº 246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3A9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inuto"/>
          <p:cNvSpPr/>
          <p:nvPr/>
        </p:nvSpPr>
        <p:spPr>
          <a:xfrm>
            <a:off x="10561320" y="320040"/>
            <a:ext cx="1325880" cy="384048"/>
          </a:xfrm>
          <a:prstGeom prst="roundRect">
            <a:avLst>
              <a:gd name="adj" fmla="val 47619"/>
            </a:avLst>
          </a:prstGeom>
          <a:solidFill>
            <a:srgbClr val="2B1F04">
              <a:alpha val="15000"/>
            </a:srgbClr>
          </a:solidFill>
          <a:ln/>
        </p:spPr>
        <p:txBody>
          <a:bodyPr/>
          <a:p/>
        </p:txBody>
      </p:sp>
      <p:sp>
        <p:nvSpPr>
          <p:cNvPr id="3" name="Text 1"/>
          <p:cNvSpPr txBox="1"/>
          <p:nvPr/>
        </p:nvSpPr>
        <p:spPr>
          <a:xfrm>
            <a:off x="10561320" y="320040"/>
            <a:ext cx="1325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B1F0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0:18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77240" y="402336"/>
            <a:ext cx="9326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5C471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STEPHEN VAUGHAN A THOMAS CROMWELL · JUNHO DE 1531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1417320"/>
            <a:ext cx="68580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i="1" dirty="0">
                <a:solidFill>
                  <a:srgbClr val="2B1F0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“Acho-o sempre cantando uma só nota.”</a:t>
            </a:r>
            <a:endParaRPr lang="en-US" sz="46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4160520"/>
            <a:ext cx="6675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2B1F0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Não pediu poder, nem cargo, nem dinheiro. Pediu uma Bíblia nua, sem notas, para o povo.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5669280"/>
            <a:ext cx="6675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rgbClr val="5C471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 rei não concedeu. Tyndale continuou escrevendo.</a:t>
            </a:r>
            <a:endParaRPr lang="en-US" sz="1300" dirty="0"/>
          </a:p>
        </p:txBody>
      </p:sp>
      <p:pic>
        <p:nvPicPr>
          <p:cNvPr id="8" name="Image 0" descr="Ilustração: not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0" y="1691640"/>
            <a:ext cx="3566160" cy="267919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inuto"/>
          <p:cNvSpPr/>
          <p:nvPr/>
        </p:nvSpPr>
        <p:spPr>
          <a:xfrm>
            <a:off x="10561320" y="320040"/>
            <a:ext cx="1325880" cy="384048"/>
          </a:xfrm>
          <a:prstGeom prst="roundRect">
            <a:avLst>
              <a:gd name="adj" fmla="val 47619"/>
            </a:avLst>
          </a:prstGeom>
          <a:solidFill>
            <a:srgbClr val="FFFFFF">
              <a:alpha val="12000"/>
            </a:srgbClr>
          </a:solidFill>
          <a:ln/>
        </p:spPr>
        <p:txBody>
          <a:bodyPr/>
          <a:p/>
        </p:txBody>
      </p:sp>
      <p:sp>
        <p:nvSpPr>
          <p:cNvPr id="3" name="Text 1"/>
          <p:cNvSpPr txBox="1"/>
          <p:nvPr/>
        </p:nvSpPr>
        <p:spPr>
          <a:xfrm>
            <a:off x="10561320" y="320040"/>
            <a:ext cx="1325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3A93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0:20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77240" y="402336"/>
            <a:ext cx="9326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E3A93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TYNDALE × THOMAS MORE · 1529–1533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786384"/>
            <a:ext cx="9509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Palavras mudam doutrinas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77240" y="1783080"/>
            <a:ext cx="2560320" cy="2743200"/>
          </a:xfrm>
          <a:prstGeom prst="roundRect">
            <a:avLst>
              <a:gd name="adj" fmla="val 2857"/>
            </a:avLst>
          </a:prstGeom>
          <a:solidFill>
            <a:srgbClr val="141E33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978408" y="1965960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rgbClr val="8D97A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ekklesia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978408" y="228600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3A93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congregação</a:t>
            </a:r>
            <a:endParaRPr lang="en-US" sz="2200" dirty="0"/>
          </a:p>
        </p:txBody>
      </p:sp>
      <p:sp>
        <p:nvSpPr>
          <p:cNvPr id="9" name="Text 7"/>
          <p:cNvSpPr txBox="1"/>
          <p:nvPr/>
        </p:nvSpPr>
        <p:spPr>
          <a:xfrm>
            <a:off x="978408" y="283464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em vez de “igreja”</a:t>
            </a:r>
            <a:endParaRPr lang="en-US" sz="1250" dirty="0"/>
          </a:p>
        </p:txBody>
      </p:sp>
      <p:sp>
        <p:nvSpPr>
          <p:cNvPr id="10" name="Text 8"/>
          <p:cNvSpPr txBox="1"/>
          <p:nvPr/>
        </p:nvSpPr>
        <p:spPr>
          <a:xfrm>
            <a:off x="978408" y="3383280"/>
            <a:ext cx="2194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8D97A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igreja é a multidão dos que creem, não só o clero.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3493008" y="1783080"/>
            <a:ext cx="2560320" cy="2743200"/>
          </a:xfrm>
          <a:prstGeom prst="roundRect">
            <a:avLst>
              <a:gd name="adj" fmla="val 2857"/>
            </a:avLst>
          </a:prstGeom>
          <a:solidFill>
            <a:srgbClr val="141E33"/>
          </a:solidFill>
          <a:ln/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3694176" y="1965960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rgbClr val="8D97A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presbyteros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3694176" y="228600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3A93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ancião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3694176" y="283464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em vez de “sacerdote”</a:t>
            </a:r>
            <a:endParaRPr lang="en-US" sz="1250" dirty="0"/>
          </a:p>
        </p:txBody>
      </p:sp>
      <p:sp>
        <p:nvSpPr>
          <p:cNvPr id="15" name="Text 13"/>
          <p:cNvSpPr txBox="1"/>
          <p:nvPr/>
        </p:nvSpPr>
        <p:spPr>
          <a:xfrm>
            <a:off x="3694176" y="3383280"/>
            <a:ext cx="2194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8D97A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Os apóstolos nomeavam anciãos, não sacerdotes.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6208776" y="1783080"/>
            <a:ext cx="2560320" cy="2743200"/>
          </a:xfrm>
          <a:prstGeom prst="roundRect">
            <a:avLst>
              <a:gd name="adj" fmla="val 2857"/>
            </a:avLst>
          </a:prstGeom>
          <a:solidFill>
            <a:srgbClr val="141E33"/>
          </a:solidFill>
          <a:ln/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6409944" y="1965960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rgbClr val="8D97A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agape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409944" y="228600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3A93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amor</a:t>
            </a:r>
            <a:endParaRPr lang="en-US" sz="2200" dirty="0"/>
          </a:p>
        </p:txBody>
      </p:sp>
      <p:sp>
        <p:nvSpPr>
          <p:cNvPr id="19" name="Text 17"/>
          <p:cNvSpPr txBox="1"/>
          <p:nvPr/>
        </p:nvSpPr>
        <p:spPr>
          <a:xfrm>
            <a:off x="6409944" y="283464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em vez de “caridade”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409944" y="3383280"/>
            <a:ext cx="2194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8D97A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“Caridade” sugeria esmola; o grego diz amor.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8924544" y="1783080"/>
            <a:ext cx="2560320" cy="2743200"/>
          </a:xfrm>
          <a:prstGeom prst="roundRect">
            <a:avLst>
              <a:gd name="adj" fmla="val 2857"/>
            </a:avLst>
          </a:prstGeom>
          <a:solidFill>
            <a:srgbClr val="141E33"/>
          </a:solidFill>
          <a:ln/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9125712" y="1965960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rgbClr val="8D97A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metanoeo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9125712" y="228600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3A93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arrepender-se</a:t>
            </a:r>
            <a:endParaRPr lang="en-US" sz="2200" dirty="0"/>
          </a:p>
        </p:txBody>
      </p:sp>
      <p:sp>
        <p:nvSpPr>
          <p:cNvPr id="24" name="Text 22"/>
          <p:cNvSpPr txBox="1"/>
          <p:nvPr/>
        </p:nvSpPr>
        <p:spPr>
          <a:xfrm>
            <a:off x="9125712" y="283464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em vez de “fazer penitência”</a:t>
            </a:r>
            <a:endParaRPr lang="en-US" sz="1250" dirty="0"/>
          </a:p>
        </p:txBody>
      </p:sp>
      <p:sp>
        <p:nvSpPr>
          <p:cNvPr id="25" name="Text 23"/>
          <p:cNvSpPr txBox="1"/>
          <p:nvPr/>
        </p:nvSpPr>
        <p:spPr>
          <a:xfrm>
            <a:off x="9125712" y="3383280"/>
            <a:ext cx="2194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8D97A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Mudar a mente, não um sacramento que passava pelo padre.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777240" y="4754880"/>
            <a:ext cx="10707624" cy="1097280"/>
          </a:xfrm>
          <a:prstGeom prst="roundRect">
            <a:avLst>
              <a:gd name="adj" fmla="val 6667"/>
            </a:avLst>
          </a:prstGeom>
          <a:solidFill>
            <a:srgbClr val="141E33"/>
          </a:solidFill>
          <a:ln/>
        </p:spPr>
        <p:txBody>
          <a:bodyPr/>
          <a:p/>
        </p:txBody>
      </p:sp>
      <p:sp>
        <p:nvSpPr>
          <p:cNvPr id="27" name="Text 25"/>
          <p:cNvSpPr txBox="1"/>
          <p:nvPr/>
        </p:nvSpPr>
        <p:spPr>
          <a:xfrm>
            <a:off x="1024128" y="4892040"/>
            <a:ext cx="10241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DE3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Em 1529, Thomas More escreveu que a tradução de Tyndale errava “em mais de mil textos, contados por número”: mil trechos, não mil heresias. Cada troca desmontava um pedaço do edifício sacerdotal, e More percebeu isso.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inuto"/>
          <p:cNvSpPr/>
          <p:nvPr/>
        </p:nvSpPr>
        <p:spPr>
          <a:xfrm>
            <a:off x="10561320" y="320040"/>
            <a:ext cx="1325880" cy="384048"/>
          </a:xfrm>
          <a:prstGeom prst="roundRect">
            <a:avLst>
              <a:gd name="adj" fmla="val 47619"/>
            </a:avLst>
          </a:prstGeom>
          <a:solidFill>
            <a:srgbClr val="FFFFFF">
              <a:alpha val="12000"/>
            </a:srgbClr>
          </a:solidFill>
          <a:ln/>
        </p:spPr>
        <p:txBody>
          <a:bodyPr/>
          <a:p/>
        </p:txBody>
      </p:sp>
      <p:sp>
        <p:nvSpPr>
          <p:cNvPr id="3" name="Text 1"/>
          <p:cNvSpPr txBox="1"/>
          <p:nvPr/>
        </p:nvSpPr>
        <p:spPr>
          <a:xfrm>
            <a:off x="10561320" y="320040"/>
            <a:ext cx="1325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3A93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0:23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77240" y="402336"/>
            <a:ext cx="9326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E3A93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TYNDALE × THOMAS MORE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786384"/>
            <a:ext cx="9509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Sem mocinho nem vilão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77240" y="1783080"/>
            <a:ext cx="5257800" cy="2423160"/>
          </a:xfrm>
          <a:prstGeom prst="roundRect">
            <a:avLst>
              <a:gd name="adj" fmla="val 3019"/>
            </a:avLst>
          </a:prstGeom>
          <a:solidFill>
            <a:srgbClr val="141E33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024128" y="1965960"/>
            <a:ext cx="4754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E3A93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THOMAS MORE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1024128" y="2331720"/>
            <a:ext cx="47548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DDE3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Escritor, humanista, chanceler da Inglaterra. Homem de consciência: foi decapitado por Henrique VIII em 1535 por recusar a supremacia do rei sobre a Igreja. É santo para a Igreja Católica.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6217920" y="1783080"/>
            <a:ext cx="5266944" cy="2423160"/>
          </a:xfrm>
          <a:prstGeom prst="roundRect">
            <a:avLst>
              <a:gd name="adj" fmla="val 3019"/>
            </a:avLst>
          </a:prstGeom>
          <a:solidFill>
            <a:srgbClr val="141E33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6464808" y="1965960"/>
            <a:ext cx="4754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E3A93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 ERRO DE UMA ÉPOCA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6464808" y="2331720"/>
            <a:ext cx="47548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DDE3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Enquanto More foi chanceler, hereges foram queimados. Dois deles, Tewkesbury e Bayfield, por abrigar ou distribuir os Novos Testamentos de Tyndale.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777240" y="4480560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i="1" dirty="0">
                <a:solidFill>
                  <a:srgbClr val="E3A93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Os dois amavam a Deus e morreram por suas convicções. Aprendemos com a coragem de ambos e com o erro de uma época que queimava pessoas.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777240" y="5577840"/>
            <a:ext cx="6035040" cy="457200"/>
          </a:xfrm>
          <a:prstGeom prst="roundRect">
            <a:avLst>
              <a:gd name="adj" fmla="val 50000"/>
            </a:avLst>
          </a:prstGeom>
          <a:ln w="15875">
            <a:solidFill>
              <a:srgbClr val="E3A93B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 txBox="1"/>
          <p:nvPr/>
        </p:nvSpPr>
        <p:spPr>
          <a:xfrm>
            <a:off x="777240" y="5577840"/>
            <a:ext cx="6035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E3A93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EM DUPLAS, 1 MINUTO: COMO DIVERGIR SEM DESTRUIR?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inuto"/>
          <p:cNvSpPr/>
          <p:nvPr/>
        </p:nvSpPr>
        <p:spPr>
          <a:xfrm>
            <a:off x="10561320" y="320040"/>
            <a:ext cx="1325880" cy="384048"/>
          </a:xfrm>
          <a:prstGeom prst="roundRect">
            <a:avLst>
              <a:gd name="adj" fmla="val 47619"/>
            </a:avLst>
          </a:prstGeom>
          <a:solidFill>
            <a:srgbClr val="FFFFFF">
              <a:alpha val="12000"/>
            </a:srgbClr>
          </a:solidFill>
          <a:ln/>
        </p:spPr>
        <p:txBody>
          <a:bodyPr/>
          <a:p/>
        </p:txBody>
      </p:sp>
      <p:sp>
        <p:nvSpPr>
          <p:cNvPr id="3" name="Text 1"/>
          <p:cNvSpPr txBox="1"/>
          <p:nvPr/>
        </p:nvSpPr>
        <p:spPr>
          <a:xfrm>
            <a:off x="10561320" y="320040"/>
            <a:ext cx="1325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3A93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0:25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77240" y="402336"/>
            <a:ext cx="9326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E3A93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VILVOORDE · 1535–1536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786384"/>
            <a:ext cx="9509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lâmpada no escuro</a:t>
            </a:r>
            <a:endParaRPr lang="en-US" sz="3600" dirty="0"/>
          </a:p>
        </p:txBody>
      </p:sp>
      <p:pic>
        <p:nvPicPr>
          <p:cNvPr id="6" name="Image 0" descr="Ilustração: lampad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1783080"/>
            <a:ext cx="4572000" cy="342900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5760720" y="1783080"/>
            <a:ext cx="5669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DDE3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Traído por um falso amigo, Henry Phillips, passou 501 dias no castelo de Vilvoorde, perto de Bruxelas.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60720" y="2697480"/>
            <a:ext cx="5669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E3A93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NA CARTA, EM LATIM, DE PRÓPRIO PUNHO, PEDIU: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5760720" y="3063240"/>
            <a:ext cx="56692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DDE3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um gorro mais quente</a:t>
            </a:r>
            <a:endParaRPr lang="en-US" sz="1400" dirty="0"/>
          </a:p>
          <a:p>
            <a:pPr marL="228600" indent="-2286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DDE3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uma túnica mais quente</a:t>
            </a:r>
            <a:endParaRPr lang="en-US" sz="1400" dirty="0"/>
          </a:p>
          <a:p>
            <a:pPr marL="228600" indent="-2286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DDE3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uma lâmpada para a noite</a:t>
            </a:r>
            <a:endParaRPr lang="en-US" sz="1400" dirty="0"/>
          </a:p>
          <a:p>
            <a:pPr marL="228600" indent="-2286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DDE3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sobretudo, a Bíblia, a gramática e o vocabulário hebraicos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5760720" y="4526280"/>
            <a:ext cx="5669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i="1" dirty="0">
                <a:solidFill>
                  <a:srgbClr val="E3A93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“É enfadonho ficar sentado sozinho no escuro.”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777240" y="5440680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“Serei paciente, aguardando a vontade de Deus, para a glória da graça de meu Senhor Jesus Cristo.”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777240" y="5989320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8D97A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Carta de Vilvoorde, 1535 · não há registro de que o pedido tenha sido atendido · 2 Timóteo 4.13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inuto"/>
          <p:cNvSpPr/>
          <p:nvPr/>
        </p:nvSpPr>
        <p:spPr>
          <a:xfrm>
            <a:off x="10561320" y="320040"/>
            <a:ext cx="1325880" cy="384048"/>
          </a:xfrm>
          <a:prstGeom prst="roundRect">
            <a:avLst>
              <a:gd name="adj" fmla="val 47619"/>
            </a:avLst>
          </a:prstGeom>
          <a:solidFill>
            <a:srgbClr val="FFFFFF">
              <a:alpha val="12000"/>
            </a:srgbClr>
          </a:solidFill>
          <a:ln/>
        </p:spPr>
        <p:txBody>
          <a:bodyPr/>
          <a:p/>
        </p:txBody>
      </p:sp>
      <p:sp>
        <p:nvSpPr>
          <p:cNvPr id="3" name="Text 1"/>
          <p:cNvSpPr txBox="1"/>
          <p:nvPr/>
        </p:nvSpPr>
        <p:spPr>
          <a:xfrm>
            <a:off x="10561320" y="320040"/>
            <a:ext cx="1325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3A93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0:28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77240" y="402336"/>
            <a:ext cx="9326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E3A93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VILVOORDE · OUTUBRO DE 1536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1234440"/>
            <a:ext cx="69494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i="1" dirty="0">
                <a:solidFill>
                  <a:srgbClr val="E3A93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“Senhor, abre os olhos do rei da Inglaterra!”</a:t>
            </a:r>
            <a:endParaRPr lang="en-US" sz="38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3611880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8D97A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SEGUNDO FOXE · AS ÚLTIMAS PALAVRAS DE TYNDALE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4160520"/>
            <a:ext cx="67665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8D97A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Condenado como herege por suas doutrinas, foi estrangulado e depois queimado, como se fazia com os condenados (tradicionalmente em 6 de outubro).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5166360"/>
            <a:ext cx="6949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última oração dele foi intercessão, não vingança.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5715000"/>
            <a:ext cx="6949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8D97A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Lucas 23.34 · 1 Timóteo 2.1-2</a:t>
            </a:r>
            <a:endParaRPr lang="en-US" sz="1200" dirty="0"/>
          </a:p>
        </p:txBody>
      </p:sp>
      <p:pic>
        <p:nvPicPr>
          <p:cNvPr id="10" name="Image 0" descr="Ilustração: coro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92440" y="1600200"/>
            <a:ext cx="3383280" cy="254203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inuto"/>
          <p:cNvSpPr/>
          <p:nvPr/>
        </p:nvSpPr>
        <p:spPr>
          <a:xfrm>
            <a:off x="10561320" y="320040"/>
            <a:ext cx="1325880" cy="384048"/>
          </a:xfrm>
          <a:prstGeom prst="roundRect">
            <a:avLst>
              <a:gd name="adj" fmla="val 47619"/>
            </a:avLst>
          </a:prstGeom>
          <a:solidFill>
            <a:srgbClr val="FFFFFF">
              <a:alpha val="12000"/>
            </a:srgbClr>
          </a:solidFill>
          <a:ln/>
        </p:spPr>
        <p:txBody>
          <a:bodyPr/>
          <a:p/>
        </p:txBody>
      </p:sp>
      <p:sp>
        <p:nvSpPr>
          <p:cNvPr id="3" name="Text 1"/>
          <p:cNvSpPr txBox="1"/>
          <p:nvPr/>
        </p:nvSpPr>
        <p:spPr>
          <a:xfrm>
            <a:off x="10561320" y="320040"/>
            <a:ext cx="1325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3A93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0:30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77240" y="402336"/>
            <a:ext cx="9326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E3A93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1535–1539 · FATOS DOCUMENTADOS, LEITURA DE FÉ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786384"/>
            <a:ext cx="9509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Poucos anos depois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868680" y="2697480"/>
            <a:ext cx="10424160" cy="0"/>
          </a:xfrm>
          <a:prstGeom prst="line">
            <a:avLst/>
          </a:prstGeom>
          <a:noFill/>
          <a:ln w="25400">
            <a:solidFill>
              <a:srgbClr val="33415F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777240" y="1783080"/>
            <a:ext cx="2468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1535</a:t>
            </a:r>
            <a:endParaRPr lang="en-US" sz="3200" dirty="0"/>
          </a:p>
        </p:txBody>
      </p:sp>
      <p:sp>
        <p:nvSpPr>
          <p:cNvPr id="8" name="Shape 6"/>
          <p:cNvSpPr/>
          <p:nvPr/>
        </p:nvSpPr>
        <p:spPr>
          <a:xfrm>
            <a:off x="795528" y="2560320"/>
            <a:ext cx="274320" cy="274320"/>
          </a:xfrm>
          <a:prstGeom prst="ellipse">
            <a:avLst/>
          </a:prstGeom>
          <a:solidFill>
            <a:srgbClr val="E3A93B"/>
          </a:solidFill>
          <a:ln w="25400">
            <a:solidFill>
              <a:srgbClr val="0B1220"/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777240" y="3017520"/>
            <a:ext cx="24688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DDE3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Coverdale: a primeira Bíblia completa impressa em inglês, com o texto de Tyndale entre as fontes. Ele ainda estava preso.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3493008" y="1783080"/>
            <a:ext cx="2468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1537</a:t>
            </a:r>
            <a:endParaRPr lang="en-US" sz="3200" dirty="0"/>
          </a:p>
        </p:txBody>
      </p:sp>
      <p:sp>
        <p:nvSpPr>
          <p:cNvPr id="11" name="Shape 9"/>
          <p:cNvSpPr/>
          <p:nvPr/>
        </p:nvSpPr>
        <p:spPr>
          <a:xfrm>
            <a:off x="3511296" y="2560320"/>
            <a:ext cx="274320" cy="274320"/>
          </a:xfrm>
          <a:prstGeom prst="ellipse">
            <a:avLst/>
          </a:prstGeom>
          <a:solidFill>
            <a:srgbClr val="E3A93B"/>
          </a:solidFill>
          <a:ln w="25400">
            <a:solidFill>
              <a:srgbClr val="0B1220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3493008" y="3017520"/>
            <a:ext cx="24688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DDE3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Bíblia de Matthew, editada por John Rogers, amigo de Tyndale, com o Novo Testamento e o Pentateuco dele.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6208776" y="1783080"/>
            <a:ext cx="2468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E3A93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1538</a:t>
            </a:r>
            <a:endParaRPr lang="en-US" sz="3200" dirty="0"/>
          </a:p>
        </p:txBody>
      </p:sp>
      <p:sp>
        <p:nvSpPr>
          <p:cNvPr id="14" name="Shape 12"/>
          <p:cNvSpPr/>
          <p:nvPr/>
        </p:nvSpPr>
        <p:spPr>
          <a:xfrm>
            <a:off x="6227064" y="2560320"/>
            <a:ext cx="274320" cy="274320"/>
          </a:xfrm>
          <a:prstGeom prst="ellipse">
            <a:avLst/>
          </a:prstGeom>
          <a:solidFill>
            <a:srgbClr val="E3A93B"/>
          </a:solidFill>
          <a:ln w="25400">
            <a:solidFill>
              <a:srgbClr val="0B1220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6208776" y="3017520"/>
            <a:ext cx="24688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DDE3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Cromwell manda pôr em cada igreja “um livro da Bíblia do maior volume em inglês”.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8924544" y="1783080"/>
            <a:ext cx="2468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1539</a:t>
            </a:r>
            <a:endParaRPr lang="en-US" sz="3200" dirty="0"/>
          </a:p>
        </p:txBody>
      </p:sp>
      <p:sp>
        <p:nvSpPr>
          <p:cNvPr id="17" name="Shape 15"/>
          <p:cNvSpPr/>
          <p:nvPr/>
        </p:nvSpPr>
        <p:spPr>
          <a:xfrm>
            <a:off x="8942832" y="2560320"/>
            <a:ext cx="274320" cy="274320"/>
          </a:xfrm>
          <a:prstGeom prst="ellipse">
            <a:avLst/>
          </a:prstGeom>
          <a:solidFill>
            <a:srgbClr val="E3A93B"/>
          </a:solidFill>
          <a:ln w="25400">
            <a:solidFill>
              <a:srgbClr val="0B1220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8924544" y="3017520"/>
            <a:ext cx="24688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DDE3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Grande Bíblia: a primeira Bíblia oficial do rei, com muito do texto de Tyndale.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777240" y="4709160"/>
            <a:ext cx="7863840" cy="1325880"/>
          </a:xfrm>
          <a:prstGeom prst="roundRect">
            <a:avLst>
              <a:gd name="adj" fmla="val 5517"/>
            </a:avLst>
          </a:prstGeom>
          <a:solidFill>
            <a:srgbClr val="141E33"/>
          </a:solidFill>
          <a:ln/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1024128" y="4846320"/>
            <a:ext cx="7406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 rei que o perseguiu mandou pôr em cada igreja uma Bíblia construída sobre o trabalho dele.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1024128" y="5513832"/>
            <a:ext cx="7406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E3A93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Não provo a causa; vejo o encaixe. (Provérbios 21.1)</a:t>
            </a:r>
            <a:endParaRPr lang="en-US" sz="1400" dirty="0"/>
          </a:p>
        </p:txBody>
      </p:sp>
      <p:pic>
        <p:nvPicPr>
          <p:cNvPr id="22" name="Image 0" descr="Ilustração: mao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18320" y="4572000"/>
            <a:ext cx="2011680" cy="150876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1EC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inuto"/>
          <p:cNvSpPr/>
          <p:nvPr/>
        </p:nvSpPr>
        <p:spPr>
          <a:xfrm>
            <a:off x="10561320" y="320040"/>
            <a:ext cx="1325880" cy="384048"/>
          </a:xfrm>
          <a:prstGeom prst="roundRect">
            <a:avLst>
              <a:gd name="adj" fmla="val 47619"/>
            </a:avLst>
          </a:prstGeom>
          <a:solidFill>
            <a:srgbClr val="1E3A6E">
              <a:alpha val="12000"/>
            </a:srgbClr>
          </a:solidFill>
          <a:ln/>
        </p:spPr>
        <p:txBody>
          <a:bodyPr/>
          <a:p/>
        </p:txBody>
      </p:sp>
      <p:sp>
        <p:nvSpPr>
          <p:cNvPr id="3" name="Text 1"/>
          <p:cNvSpPr txBox="1"/>
          <p:nvPr/>
        </p:nvSpPr>
        <p:spPr>
          <a:xfrm>
            <a:off x="10561320" y="320040"/>
            <a:ext cx="1325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3A6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0:33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77240" y="402336"/>
            <a:ext cx="9326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A97A1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DINÂMICA · 4 MINUTOS, EM SILÊNCIO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786384"/>
            <a:ext cx="9509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E3A6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Minha nota única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77240" y="1874520"/>
            <a:ext cx="502920" cy="502920"/>
          </a:xfrm>
          <a:prstGeom prst="ellipse">
            <a:avLst/>
          </a:prstGeom>
          <a:solidFill>
            <a:srgbClr val="1E3A6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777240" y="18745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508760" y="1856232"/>
            <a:ext cx="6035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1E3A6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Escreva uma frase · 2 minutos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1508760" y="2258568"/>
            <a:ext cx="6035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4A546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Qual é a única coisa pela qual você negociaria todo o resto, para não perder? Escreva o que é verdade hoje, não o que soaria bonito.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777240" y="3246120"/>
            <a:ext cx="502920" cy="502920"/>
          </a:xfrm>
          <a:prstGeom prst="ellipse">
            <a:avLst/>
          </a:prstGeom>
          <a:solidFill>
            <a:srgbClr val="1E3A6E"/>
          </a:solidFill>
          <a:ln/>
        </p:spPr>
        <p:txBody>
          <a:bodyPr/>
          <a:p/>
        </p:txBody>
      </p:sp>
      <p:sp>
        <p:nvSpPr>
          <p:cNvPr id="11" name="Text 9"/>
          <p:cNvSpPr txBox="1"/>
          <p:nvPr/>
        </p:nvSpPr>
        <p:spPr>
          <a:xfrm>
            <a:off x="777240" y="32461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1508760" y="3227832"/>
            <a:ext cx="6035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1E3A6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Escreva embaixo · 30 segundos</a:t>
            </a:r>
            <a:endParaRPr lang="en-US" sz="1700" dirty="0"/>
          </a:p>
        </p:txBody>
      </p:sp>
      <p:sp>
        <p:nvSpPr>
          <p:cNvPr id="13" name="Text 11"/>
          <p:cNvSpPr txBox="1"/>
          <p:nvPr/>
        </p:nvSpPr>
        <p:spPr>
          <a:xfrm>
            <a:off x="1508760" y="3630168"/>
            <a:ext cx="6035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4A546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 que muda nesta semana se essa for mesmo a minha nota?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777240" y="4343400"/>
            <a:ext cx="502920" cy="502920"/>
          </a:xfrm>
          <a:prstGeom prst="ellipse">
            <a:avLst/>
          </a:prstGeom>
          <a:solidFill>
            <a:srgbClr val="1E3A6E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777240" y="43434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3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1508760" y="4325112"/>
            <a:ext cx="6035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1E3A6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Guarde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1508760" y="4727448"/>
            <a:ext cx="6035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4A546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Dobre o papel e guarde na sua Bíblia, em João 8. Ninguém precisa ler.</a:t>
            </a:r>
            <a:endParaRPr lang="en-US" sz="1350" dirty="0"/>
          </a:p>
        </p:txBody>
      </p:sp>
      <p:pic>
        <p:nvPicPr>
          <p:cNvPr id="18" name="Image 0" descr="Ilustração: not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01000" y="1828800"/>
            <a:ext cx="3429000" cy="2569464"/>
          </a:xfrm>
          <a:prstGeom prst="rect">
            <a:avLst/>
          </a:prstGeom>
        </p:spPr>
      </p:pic>
      <p:sp>
        <p:nvSpPr>
          <p:cNvPr id="19" name="Shape 16"/>
          <p:cNvSpPr/>
          <p:nvPr/>
        </p:nvSpPr>
        <p:spPr>
          <a:xfrm>
            <a:off x="8001000" y="1828800"/>
            <a:ext cx="3429000" cy="2569464"/>
          </a:xfrm>
          <a:prstGeom prst="rect">
            <a:avLst/>
          </a:prstGeom>
          <a:ln w="12700">
            <a:solidFill>
              <a:srgbClr val="D9CFB8"/>
            </a:solidFill>
            <a:prstDash val="solid"/>
          </a:ln>
        </p:spPr>
        <p:txBody>
          <a:bodyPr/>
          <a:p/>
        </p:txBody>
      </p:sp>
      <p:sp>
        <p:nvSpPr>
          <p:cNvPr id="20" name="Text 17"/>
          <p:cNvSpPr txBox="1"/>
          <p:nvPr/>
        </p:nvSpPr>
        <p:spPr>
          <a:xfrm>
            <a:off x="777240" y="5669280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i="1" dirty="0">
                <a:solidFill>
                  <a:srgbClr val="1E3A6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Foco não é teimosia: é saber para que se vive.</a:t>
            </a:r>
            <a:endParaRPr lang="en-US" sz="1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3A9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inuto"/>
          <p:cNvSpPr/>
          <p:nvPr/>
        </p:nvSpPr>
        <p:spPr>
          <a:xfrm>
            <a:off x="10561320" y="320040"/>
            <a:ext cx="1325880" cy="384048"/>
          </a:xfrm>
          <a:prstGeom prst="roundRect">
            <a:avLst>
              <a:gd name="adj" fmla="val 47619"/>
            </a:avLst>
          </a:prstGeom>
          <a:solidFill>
            <a:srgbClr val="2B1F04">
              <a:alpha val="15000"/>
            </a:srgbClr>
          </a:solidFill>
          <a:ln/>
        </p:spPr>
        <p:txBody>
          <a:bodyPr/>
          <a:p/>
        </p:txBody>
      </p:sp>
      <p:sp>
        <p:nvSpPr>
          <p:cNvPr id="3" name="Text 1"/>
          <p:cNvSpPr txBox="1"/>
          <p:nvPr/>
        </p:nvSpPr>
        <p:spPr>
          <a:xfrm>
            <a:off x="10561320" y="320040"/>
            <a:ext cx="1325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B1F0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0:37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77240" y="402336"/>
            <a:ext cx="9326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5C471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ORAÇÃO EM TRIOS · DE PÉ · 2 MINUTOS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868680"/>
            <a:ext cx="91440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i="1" dirty="0">
                <a:solidFill>
                  <a:srgbClr val="2B1F0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Senhor, abre os olhos</a:t>
            </a:r>
            <a:endParaRPr lang="en-US" sz="4000" dirty="0"/>
          </a:p>
        </p:txBody>
      </p:sp>
      <p:sp>
        <p:nvSpPr>
          <p:cNvPr id="6" name="Shape 4"/>
          <p:cNvSpPr/>
          <p:nvPr/>
        </p:nvSpPr>
        <p:spPr>
          <a:xfrm>
            <a:off x="777240" y="2103120"/>
            <a:ext cx="502920" cy="502920"/>
          </a:xfrm>
          <a:prstGeom prst="ellipse">
            <a:avLst/>
          </a:prstGeom>
          <a:solidFill>
            <a:srgbClr val="2B1F04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777240" y="21031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E3A93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508760" y="2075688"/>
            <a:ext cx="6400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2B1F0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Pelos povos ainda sem a Bíblia na própria língua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1508760" y="248716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i="1" dirty="0">
                <a:solidFill>
                  <a:srgbClr val="5C471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mais de 500 línguas vivas sem nenhum início de tradução (Wycliffe, 2025)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777240" y="3246120"/>
            <a:ext cx="502920" cy="502920"/>
          </a:xfrm>
          <a:prstGeom prst="ellipse">
            <a:avLst/>
          </a:prstGeom>
          <a:solidFill>
            <a:srgbClr val="2B1F04"/>
          </a:solidFill>
          <a:ln/>
        </p:spPr>
        <p:txBody>
          <a:bodyPr/>
          <a:p/>
        </p:txBody>
      </p:sp>
      <p:sp>
        <p:nvSpPr>
          <p:cNvPr id="11" name="Text 9"/>
          <p:cNvSpPr txBox="1"/>
          <p:nvPr/>
        </p:nvSpPr>
        <p:spPr>
          <a:xfrm>
            <a:off x="777240" y="32461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E3A93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1508760" y="3218688"/>
            <a:ext cx="6400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2B1F0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Pelas autoridades do Brasil, pelo nome</a:t>
            </a:r>
            <a:endParaRPr lang="en-US" sz="1700" dirty="0"/>
          </a:p>
        </p:txBody>
      </p:sp>
      <p:sp>
        <p:nvSpPr>
          <p:cNvPr id="13" name="Text 11"/>
          <p:cNvSpPr txBox="1"/>
          <p:nvPr/>
        </p:nvSpPr>
        <p:spPr>
          <a:xfrm>
            <a:off x="1508760" y="363016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i="1" dirty="0">
                <a:solidFill>
                  <a:srgbClr val="5C471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 Timóteo 2.1-2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777240" y="4389120"/>
            <a:ext cx="502920" cy="502920"/>
          </a:xfrm>
          <a:prstGeom prst="ellipse">
            <a:avLst/>
          </a:prstGeom>
          <a:solidFill>
            <a:srgbClr val="2B1F04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777240" y="43891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E3A93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3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1508760" y="4361688"/>
            <a:ext cx="6400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2B1F0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Pelos tradutores e missionários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1508760" y="477316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i="1" dirty="0">
                <a:solidFill>
                  <a:srgbClr val="5C471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 pelos nossos próprios olhos</a:t>
            </a:r>
            <a:endParaRPr lang="en-US" sz="1350" dirty="0"/>
          </a:p>
        </p:txBody>
      </p:sp>
      <p:pic>
        <p:nvPicPr>
          <p:cNvPr id="18" name="Image 0" descr="Ilustração: mund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92440" y="1920240"/>
            <a:ext cx="3383280" cy="2542032"/>
          </a:xfrm>
          <a:prstGeom prst="rect">
            <a:avLst/>
          </a:prstGeom>
        </p:spPr>
      </p:pic>
      <p:sp>
        <p:nvSpPr>
          <p:cNvPr id="19" name="Text 16"/>
          <p:cNvSpPr txBox="1"/>
          <p:nvPr/>
        </p:nvSpPr>
        <p:spPr>
          <a:xfrm>
            <a:off x="777240" y="566928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rgbClr val="5C471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Um pedido para cada um do trio.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inuto"/>
          <p:cNvSpPr/>
          <p:nvPr/>
        </p:nvSpPr>
        <p:spPr>
          <a:xfrm>
            <a:off x="10561320" y="320040"/>
            <a:ext cx="1325880" cy="384048"/>
          </a:xfrm>
          <a:prstGeom prst="roundRect">
            <a:avLst>
              <a:gd name="adj" fmla="val 47619"/>
            </a:avLst>
          </a:prstGeom>
          <a:solidFill>
            <a:srgbClr val="FFFFFF">
              <a:alpha val="12000"/>
            </a:srgbClr>
          </a:solidFill>
          <a:ln/>
        </p:spPr>
        <p:txBody>
          <a:bodyPr/>
          <a:p/>
        </p:txBody>
      </p:sp>
      <p:sp>
        <p:nvSpPr>
          <p:cNvPr id="3" name="Text 1"/>
          <p:cNvSpPr txBox="1"/>
          <p:nvPr/>
        </p:nvSpPr>
        <p:spPr>
          <a:xfrm>
            <a:off x="10561320" y="320040"/>
            <a:ext cx="1325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3A93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0:39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77240" y="402336"/>
            <a:ext cx="9326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E3A93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LEVE COM VOCÊ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786384"/>
            <a:ext cx="9509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Sete dias com uma só nota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77240" y="1783080"/>
            <a:ext cx="6858000" cy="3977640"/>
          </a:xfrm>
          <a:prstGeom prst="roundRect">
            <a:avLst>
              <a:gd name="adj" fmla="val 1839"/>
            </a:avLst>
          </a:prstGeom>
          <a:solidFill>
            <a:srgbClr val="141E33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051560" y="2011680"/>
            <a:ext cx="822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3A93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Dia 1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1874520" y="2011680"/>
            <a:ext cx="5577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DDE3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Leia João 8.31-36 e escreva a sua nota em uma frase.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1051560" y="2532888"/>
            <a:ext cx="822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3A93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Dia 2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1874520" y="2532888"/>
            <a:ext cx="5577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DDE3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Quinze minutos de Bíblia sem celular por perto.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051560" y="3054096"/>
            <a:ext cx="822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3A93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Dia 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1874520" y="3054096"/>
            <a:ext cx="5577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DDE3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Decore João 8.32.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1051560" y="3575304"/>
            <a:ext cx="822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3A93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Dia 4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1874520" y="3575304"/>
            <a:ext cx="5577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DDE3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Agradeça a alguém que “abriu a casa” para a sua fé.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051560" y="4096512"/>
            <a:ext cx="822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3A93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Dia 5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1874520" y="4096512"/>
            <a:ext cx="5577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DDE3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Estude uma palavra: igreja, amor ou graça.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1051560" y="4617720"/>
            <a:ext cx="822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3A93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Dia 6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1874520" y="4617720"/>
            <a:ext cx="5577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DDE3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Ore por uma autoridade e por alguém que feriu você.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1051560" y="5138928"/>
            <a:ext cx="822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3A93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Dia 7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1874520" y="5138928"/>
            <a:ext cx="5577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DDE3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Ore por um povo sem Bíblia e conte esta história a alguém.</a:t>
            </a:r>
            <a:endParaRPr lang="en-US" sz="1500" dirty="0"/>
          </a:p>
        </p:txBody>
      </p:sp>
      <p:pic>
        <p:nvPicPr>
          <p:cNvPr id="21" name="Image 0" descr="Ilustração: mao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01000" y="1783080"/>
            <a:ext cx="3429000" cy="2569464"/>
          </a:xfrm>
          <a:prstGeom prst="rect">
            <a:avLst/>
          </a:prstGeom>
        </p:spPr>
      </p:pic>
      <p:sp>
        <p:nvSpPr>
          <p:cNvPr id="22" name="Shape 19"/>
          <p:cNvSpPr/>
          <p:nvPr/>
        </p:nvSpPr>
        <p:spPr>
          <a:xfrm>
            <a:off x="8001000" y="4526280"/>
            <a:ext cx="3429000" cy="1234440"/>
          </a:xfrm>
          <a:prstGeom prst="roundRect">
            <a:avLst>
              <a:gd name="adj" fmla="val 5926"/>
            </a:avLst>
          </a:prstGeom>
          <a:solidFill>
            <a:srgbClr val="141E33"/>
          </a:solidFill>
          <a:ln/>
        </p:spPr>
        <p:txBody>
          <a:bodyPr/>
          <a:p/>
        </p:txBody>
      </p:sp>
      <p:sp>
        <p:nvSpPr>
          <p:cNvPr id="23" name="Text 20"/>
          <p:cNvSpPr txBox="1"/>
          <p:nvPr/>
        </p:nvSpPr>
        <p:spPr>
          <a:xfrm>
            <a:off x="8229600" y="4681728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E3A93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NO CADERNO DO ALUNO</a:t>
            </a:r>
            <a:endParaRPr lang="en-US" sz="1200" dirty="0"/>
          </a:p>
        </p:txBody>
      </p:sp>
      <p:sp>
        <p:nvSpPr>
          <p:cNvPr id="24" name="Text 21"/>
          <p:cNvSpPr txBox="1"/>
          <p:nvPr/>
        </p:nvSpPr>
        <p:spPr>
          <a:xfrm>
            <a:off x="8229600" y="5001768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DDE3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Cronômetro, respostas, a sua nota única e o desafio para marcar dia a dia.</a:t>
            </a:r>
            <a:endParaRPr lang="en-US" sz="12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inuto"/>
          <p:cNvSpPr/>
          <p:nvPr/>
        </p:nvSpPr>
        <p:spPr>
          <a:xfrm>
            <a:off x="10561320" y="320040"/>
            <a:ext cx="1325880" cy="384048"/>
          </a:xfrm>
          <a:prstGeom prst="roundRect">
            <a:avLst>
              <a:gd name="adj" fmla="val 47619"/>
            </a:avLst>
          </a:prstGeom>
          <a:solidFill>
            <a:srgbClr val="FFFFFF">
              <a:alpha val="12000"/>
            </a:srgbClr>
          </a:solidFill>
          <a:ln/>
        </p:spPr>
        <p:txBody>
          <a:bodyPr/>
          <a:p/>
        </p:txBody>
      </p:sp>
      <p:sp>
        <p:nvSpPr>
          <p:cNvPr id="3" name="Text 1"/>
          <p:cNvSpPr txBox="1"/>
          <p:nvPr/>
        </p:nvSpPr>
        <p:spPr>
          <a:xfrm>
            <a:off x="10561320" y="320040"/>
            <a:ext cx="1325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E3A93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0:40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77240" y="1554480"/>
            <a:ext cx="96012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6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“Se, pois, o Filho vos libertar, verdadeiramente sereis livres.”</a:t>
            </a:r>
            <a:endParaRPr lang="en-US" sz="36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329184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500" kern="0" dirty="0">
                <a:solidFill>
                  <a:srgbClr val="E3A93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JOÃO 8.36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4572000"/>
            <a:ext cx="9144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DDE3E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Tyndale terminou o Novo Testamento de 1526 com um pedido: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5029200"/>
            <a:ext cx="9144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i="1" dirty="0">
                <a:solidFill>
                  <a:srgbClr val="E3A93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“Orem por nós.”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Segoe U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Segoe U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ADME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Aula de 40 minutos · Uma Só Nota</dc:title>
  <dc:subject>William Tyndale · Jornada de Oração · ADME</dc:subject>
  <dc:creator>ADME · Série Heróis da Fé</dc:creator>
  <cp:lastModifiedBy>ADME · Série Heróis da Fé</cp:lastModifiedBy>
  <cp:revision>1</cp:revision>
  <dcterms:created xsi:type="dcterms:W3CDTF">2026-10-22T19:48:17Z</dcterms:created>
  <dcterms:modified xsi:type="dcterms:W3CDTF">2026-10-22T19:48:17Z</dcterms:modified>
</cp:coreProperties>
</file>